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60" r:id="rId5"/>
    <p:sldId id="261" r:id="rId6"/>
    <p:sldId id="262" r:id="rId7"/>
    <p:sldId id="271" r:id="rId8"/>
    <p:sldId id="269" r:id="rId9"/>
    <p:sldId id="270" r:id="rId10"/>
    <p:sldId id="263" r:id="rId11"/>
    <p:sldId id="264" r:id="rId12"/>
    <p:sldId id="265" r:id="rId13"/>
    <p:sldId id="272" r:id="rId14"/>
    <p:sldId id="273" r:id="rId15"/>
    <p:sldId id="266" r:id="rId16"/>
    <p:sldId id="267" r:id="rId1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904" autoAdjust="0"/>
  </p:normalViewPr>
  <p:slideViewPr>
    <p:cSldViewPr snapToGrid="0">
      <p:cViewPr varScale="1">
        <p:scale>
          <a:sx n="91" d="100"/>
          <a:sy n="91" d="100"/>
        </p:scale>
        <p:origin x="12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2C150-D70B-4181-957A-9217C82BF55C}" type="datetimeFigureOut">
              <a:rPr lang="zh-TW" altLang="en-US" smtClean="0"/>
              <a:t>2023/3/22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8B616-C442-444C-9E64-AC0D20B791F4}" type="slidenum">
              <a:rPr lang="zh-TW" altLang="en-US" smtClean="0"/>
              <a:t>‹#›</a:t>
            </a:fld>
            <a:endParaRPr lang="zh-TW" altLang="en-US"/>
          </a:p>
        </p:txBody>
      </p:sp>
    </p:spTree>
    <p:extLst>
      <p:ext uri="{BB962C8B-B14F-4D97-AF65-F5344CB8AC3E}">
        <p14:creationId xmlns:p14="http://schemas.microsoft.com/office/powerpoint/2010/main" val="172124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合流區 </a:t>
            </a:r>
            <a:r>
              <a:rPr lang="en-US" altLang="zh-TW" dirty="0"/>
              <a:t>:</a:t>
            </a:r>
            <a:r>
              <a:rPr lang="zh-TW" altLang="en-US" dirty="0"/>
              <a:t> 匝道切進主線道的區域</a:t>
            </a:r>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a:t>
            </a:fld>
            <a:endParaRPr lang="zh-TW" altLang="en-US"/>
          </a:p>
        </p:txBody>
      </p:sp>
    </p:spTree>
    <p:extLst>
      <p:ext uri="{BB962C8B-B14F-4D97-AF65-F5344CB8AC3E}">
        <p14:creationId xmlns:p14="http://schemas.microsoft.com/office/powerpoint/2010/main" val="387839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15</a:t>
            </a:fld>
            <a:endParaRPr lang="zh-TW" altLang="en-US"/>
          </a:p>
        </p:txBody>
      </p:sp>
    </p:spTree>
    <p:extLst>
      <p:ext uri="{BB962C8B-B14F-4D97-AF65-F5344CB8AC3E}">
        <p14:creationId xmlns:p14="http://schemas.microsoft.com/office/powerpoint/2010/main" val="53071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合流區 </a:t>
            </a:r>
            <a:r>
              <a:rPr lang="en-US" altLang="zh-TW" dirty="0"/>
              <a:t>:</a:t>
            </a:r>
            <a:r>
              <a:rPr lang="zh-TW" altLang="en-US" dirty="0"/>
              <a:t> 匝道切進主線道的區域</a:t>
            </a:r>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16</a:t>
            </a:fld>
            <a:endParaRPr lang="zh-TW" altLang="en-US"/>
          </a:p>
        </p:txBody>
      </p:sp>
    </p:spTree>
    <p:extLst>
      <p:ext uri="{BB962C8B-B14F-4D97-AF65-F5344CB8AC3E}">
        <p14:creationId xmlns:p14="http://schemas.microsoft.com/office/powerpoint/2010/main" val="103165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2</a:t>
            </a:fld>
            <a:endParaRPr lang="zh-TW" altLang="en-US"/>
          </a:p>
        </p:txBody>
      </p:sp>
    </p:spTree>
    <p:extLst>
      <p:ext uri="{BB962C8B-B14F-4D97-AF65-F5344CB8AC3E}">
        <p14:creationId xmlns:p14="http://schemas.microsoft.com/office/powerpoint/2010/main" val="378136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Y.-C. Liu,2003</a:t>
            </a:r>
            <a:endParaRPr lang="en-US" altLang="zh-TW" sz="1200"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3</a:t>
            </a:fld>
            <a:endParaRPr lang="zh-TW" altLang="en-US"/>
          </a:p>
        </p:txBody>
      </p:sp>
    </p:spTree>
    <p:extLst>
      <p:ext uri="{BB962C8B-B14F-4D97-AF65-F5344CB8AC3E}">
        <p14:creationId xmlns:p14="http://schemas.microsoft.com/office/powerpoint/2010/main" val="18632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5</a:t>
            </a:fld>
            <a:endParaRPr lang="zh-TW" altLang="en-US"/>
          </a:p>
        </p:txBody>
      </p:sp>
    </p:spTree>
    <p:extLst>
      <p:ext uri="{BB962C8B-B14F-4D97-AF65-F5344CB8AC3E}">
        <p14:creationId xmlns:p14="http://schemas.microsoft.com/office/powerpoint/2010/main" val="225323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6</a:t>
            </a:fld>
            <a:endParaRPr lang="zh-TW" altLang="en-US"/>
          </a:p>
        </p:txBody>
      </p:sp>
    </p:spTree>
    <p:extLst>
      <p:ext uri="{BB962C8B-B14F-4D97-AF65-F5344CB8AC3E}">
        <p14:creationId xmlns:p14="http://schemas.microsoft.com/office/powerpoint/2010/main" val="12711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驗收問卷項目 三個項目基於平視顯示提示，兩個項目基於自動干預，六個項目基於自動干預和平視顯示提示的兼容性</a:t>
            </a:r>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7</a:t>
            </a:fld>
            <a:endParaRPr lang="zh-TW" altLang="en-US"/>
          </a:p>
        </p:txBody>
      </p:sp>
    </p:spTree>
    <p:extLst>
      <p:ext uri="{BB962C8B-B14F-4D97-AF65-F5344CB8AC3E}">
        <p14:creationId xmlns:p14="http://schemas.microsoft.com/office/powerpoint/2010/main" val="227617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10</a:t>
            </a:fld>
            <a:endParaRPr lang="zh-TW" altLang="en-US"/>
          </a:p>
        </p:txBody>
      </p:sp>
    </p:spTree>
    <p:extLst>
      <p:ext uri="{BB962C8B-B14F-4D97-AF65-F5344CB8AC3E}">
        <p14:creationId xmlns:p14="http://schemas.microsoft.com/office/powerpoint/2010/main" val="285433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能力</a:t>
            </a:r>
            <a:endParaRPr lang="en-US" altLang="zh-TW" dirty="0"/>
          </a:p>
          <a:p>
            <a:r>
              <a:rPr lang="zh-TW" altLang="en-US" dirty="0"/>
              <a:t>關懷</a:t>
            </a:r>
            <a:endParaRPr lang="en-US" altLang="zh-TW" dirty="0"/>
          </a:p>
          <a:p>
            <a:r>
              <a:rPr lang="zh-TW" altLang="en-US" dirty="0"/>
              <a:t>信度</a:t>
            </a:r>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13</a:t>
            </a:fld>
            <a:endParaRPr lang="zh-TW" altLang="en-US"/>
          </a:p>
        </p:txBody>
      </p:sp>
    </p:spTree>
    <p:extLst>
      <p:ext uri="{BB962C8B-B14F-4D97-AF65-F5344CB8AC3E}">
        <p14:creationId xmlns:p14="http://schemas.microsoft.com/office/powerpoint/2010/main" val="334430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Attractiveness</a:t>
            </a:r>
            <a:r>
              <a:rPr lang="zh-TW" altLang="en-US" dirty="0"/>
              <a:t> 吸引力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Perspicuity</a:t>
            </a:r>
            <a:r>
              <a:rPr lang="zh-TW" altLang="en-US" dirty="0"/>
              <a:t> 清晰</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Efficiency</a:t>
            </a:r>
            <a:r>
              <a:rPr lang="zh-TW" altLang="en-US" dirty="0"/>
              <a:t> 效率</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Dependability</a:t>
            </a:r>
            <a:r>
              <a:rPr lang="zh-TW" altLang="en-US" dirty="0"/>
              <a:t> 可靠性</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Stimulation</a:t>
            </a:r>
            <a:r>
              <a:rPr lang="zh-TW" altLang="en-US" dirty="0"/>
              <a:t> 刺激</a:t>
            </a:r>
            <a:endParaRPr lang="en-US" altLang="zh-TW" dirty="0"/>
          </a:p>
          <a:p>
            <a:r>
              <a:rPr lang="en-US" altLang="zh-TW" dirty="0" err="1"/>
              <a:t>Noveity</a:t>
            </a:r>
            <a:r>
              <a:rPr lang="zh-TW" altLang="en-US" dirty="0"/>
              <a:t> 新穎性</a:t>
            </a:r>
          </a:p>
        </p:txBody>
      </p:sp>
      <p:sp>
        <p:nvSpPr>
          <p:cNvPr id="4" name="投影片編號版面配置區 3"/>
          <p:cNvSpPr>
            <a:spLocks noGrp="1"/>
          </p:cNvSpPr>
          <p:nvPr>
            <p:ph type="sldNum" sz="quarter" idx="5"/>
          </p:nvPr>
        </p:nvSpPr>
        <p:spPr/>
        <p:txBody>
          <a:bodyPr/>
          <a:lstStyle/>
          <a:p>
            <a:fld id="{21F8B616-C442-444C-9E64-AC0D20B791F4}" type="slidenum">
              <a:rPr lang="zh-TW" altLang="en-US" smtClean="0"/>
              <a:t>14</a:t>
            </a:fld>
            <a:endParaRPr lang="zh-TW" altLang="en-US"/>
          </a:p>
        </p:txBody>
      </p:sp>
    </p:spTree>
    <p:extLst>
      <p:ext uri="{BB962C8B-B14F-4D97-AF65-F5344CB8AC3E}">
        <p14:creationId xmlns:p14="http://schemas.microsoft.com/office/powerpoint/2010/main" val="3866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FE46F6-9BB3-423F-8959-4C995D81F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9558AED-93E2-46AE-B91C-D1B538D9FF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73E5431-FE55-47AD-92E2-723F1B572A9C}"/>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4ABBEB69-4CE8-4C25-9370-683D429A469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AF5E7BA-0D80-41D5-8B96-856BBA55DAFA}"/>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51325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46D19A-84C3-4EC4-AF11-A119751F77F5}"/>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AB616F9-F645-489C-9844-3EEFD08AF788}"/>
              </a:ext>
            </a:extLst>
          </p:cNvPr>
          <p:cNvSpPr>
            <a:spLocks noGrp="1"/>
          </p:cNvSpPr>
          <p:nvPr>
            <p:ph type="body" orient="vert" idx="1"/>
          </p:nvPr>
        </p:nvSpPr>
        <p:spPr>
          <a:xfrm>
            <a:off x="838200" y="1825625"/>
            <a:ext cx="10515600" cy="4351338"/>
          </a:xfrm>
          <a:prstGeom prst="rect">
            <a:avLst/>
          </a:prstGeo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BD1195A-B893-4614-91C7-4D8AA69C8CD4}"/>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16DF62EC-EB18-4A64-8608-3999B940938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92FDD60-C231-4E5B-B9A3-1176F16A88F1}"/>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1979184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FE83A6F-3C36-4D8D-BC81-B82DB9B110A2}"/>
              </a:ext>
            </a:extLst>
          </p:cNvPr>
          <p:cNvSpPr>
            <a:spLocks noGrp="1"/>
          </p:cNvSpPr>
          <p:nvPr>
            <p:ph type="title" orient="vert"/>
          </p:nvPr>
        </p:nvSpPr>
        <p:spPr>
          <a:xfrm>
            <a:off x="8724900" y="365125"/>
            <a:ext cx="2628900" cy="5811838"/>
          </a:xfrm>
          <a:prstGeom prst="rect">
            <a:avLst/>
          </a:prstGeo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C37D6C8-21B5-4991-A858-C3BB9143C3F2}"/>
              </a:ext>
            </a:extLst>
          </p:cNvPr>
          <p:cNvSpPr>
            <a:spLocks noGrp="1"/>
          </p:cNvSpPr>
          <p:nvPr>
            <p:ph type="body" orient="vert" idx="1"/>
          </p:nvPr>
        </p:nvSpPr>
        <p:spPr>
          <a:xfrm>
            <a:off x="838200" y="365125"/>
            <a:ext cx="7734300" cy="5811838"/>
          </a:xfrm>
          <a:prstGeom prst="rect">
            <a:avLst/>
          </a:prstGeo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1706030-C273-41C0-BDA5-451CEE6A1F20}"/>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6C7D0A78-A341-4503-96AC-F247B98DEA0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11160DC-C52E-4707-8BA5-015E6D025D0B}"/>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19664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BB3FB5-B48A-4081-879D-A61486D3B361}"/>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B111EFD-CBD9-4E22-971B-694E07E89B81}"/>
              </a:ext>
            </a:extLst>
          </p:cNvPr>
          <p:cNvSpPr>
            <a:spLocks noGrp="1"/>
          </p:cNvSpPr>
          <p:nvPr>
            <p:ph idx="1"/>
          </p:nvPr>
        </p:nvSpPr>
        <p:spPr>
          <a:xfrm>
            <a:off x="838200" y="1825625"/>
            <a:ext cx="10515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FBD1C9D-5DAF-4425-9DD7-01330666C317}"/>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B08455A5-4E69-4D35-8190-2AADBCCDDF5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D30F8C-FFED-44BA-BA20-94699535CF37}"/>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410797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7DFB9A-9BF6-4BB1-9E91-6F6ED72C5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07CDF72-06AF-4DFE-9E1C-CE9719A6CD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E3EF5A36-E78C-4470-A9D2-9502A54B7B34}"/>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5CDD71F0-2FD8-4CEF-B732-38188B7848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EFCDC79-AF17-43D7-9E5E-5A2AFC8D4E94}"/>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14343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8A856E-2E64-49F9-9DB8-B8E7F515FCDD}"/>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760E2D4-3D3D-4089-8C38-729BCF927354}"/>
              </a:ext>
            </a:extLst>
          </p:cNvPr>
          <p:cNvSpPr>
            <a:spLocks noGrp="1"/>
          </p:cNvSpPr>
          <p:nvPr>
            <p:ph sz="half" idx="1"/>
          </p:nvPr>
        </p:nvSpPr>
        <p:spPr>
          <a:xfrm>
            <a:off x="838200" y="1825625"/>
            <a:ext cx="5181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A8BE1897-0DA2-47ED-82C5-57468F8DADF1}"/>
              </a:ext>
            </a:extLst>
          </p:cNvPr>
          <p:cNvSpPr>
            <a:spLocks noGrp="1"/>
          </p:cNvSpPr>
          <p:nvPr>
            <p:ph sz="half" idx="2"/>
          </p:nvPr>
        </p:nvSpPr>
        <p:spPr>
          <a:xfrm>
            <a:off x="6172200" y="1825625"/>
            <a:ext cx="5181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541EA4E-F798-4A82-A65C-B829CD0F80CD}"/>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6" name="頁尾版面配置區 5">
            <a:extLst>
              <a:ext uri="{FF2B5EF4-FFF2-40B4-BE49-F238E27FC236}">
                <a16:creationId xmlns:a16="http://schemas.microsoft.com/office/drawing/2014/main" id="{9C7E47E4-BDED-4910-9F10-17C7910B3B1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42ED73A-5243-4765-94E3-468B55A6155C}"/>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303465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2C1DAE-577A-4458-87E2-CF7DBB5612A5}"/>
              </a:ext>
            </a:extLst>
          </p:cNvPr>
          <p:cNvSpPr>
            <a:spLocks noGrp="1"/>
          </p:cNvSpPr>
          <p:nvPr>
            <p:ph type="title"/>
          </p:nvPr>
        </p:nvSpPr>
        <p:spPr>
          <a:xfrm>
            <a:off x="839788" y="365125"/>
            <a:ext cx="10515600" cy="1325563"/>
          </a:xfrm>
          <a:prstGeom prst="rect">
            <a:avLst/>
          </a:prstGeo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9FF7BED-F5B5-49A4-B741-E7D20CEBF4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5C963AFB-F4B6-4142-9DA9-28BD0E46F310}"/>
              </a:ext>
            </a:extLst>
          </p:cNvPr>
          <p:cNvSpPr>
            <a:spLocks noGrp="1"/>
          </p:cNvSpPr>
          <p:nvPr>
            <p:ph sz="half" idx="2"/>
          </p:nvPr>
        </p:nvSpPr>
        <p:spPr>
          <a:xfrm>
            <a:off x="839788" y="2505075"/>
            <a:ext cx="5157787" cy="368458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7944E3A9-5BD4-4C8D-8B3A-64061DB774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A6449BC-F332-462B-8386-AD8695580A49}"/>
              </a:ext>
            </a:extLst>
          </p:cNvPr>
          <p:cNvSpPr>
            <a:spLocks noGrp="1"/>
          </p:cNvSpPr>
          <p:nvPr>
            <p:ph sz="quarter" idx="4"/>
          </p:nvPr>
        </p:nvSpPr>
        <p:spPr>
          <a:xfrm>
            <a:off x="6172200" y="2505075"/>
            <a:ext cx="5183188" cy="368458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26BE9B2-F19F-418E-AB75-51C05773463C}"/>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8" name="頁尾版面配置區 7">
            <a:extLst>
              <a:ext uri="{FF2B5EF4-FFF2-40B4-BE49-F238E27FC236}">
                <a16:creationId xmlns:a16="http://schemas.microsoft.com/office/drawing/2014/main" id="{8B98EAA0-281D-4EC3-A39C-32CD6DA91C7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41BC1A93-610C-4063-A375-3172EE10D3D1}"/>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02576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6664B8-AC2C-4414-95FB-41DA9470338E}"/>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D19A1F72-E9CE-4C7F-B1EE-D76D86418CF0}"/>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4" name="頁尾版面配置區 3">
            <a:extLst>
              <a:ext uri="{FF2B5EF4-FFF2-40B4-BE49-F238E27FC236}">
                <a16:creationId xmlns:a16="http://schemas.microsoft.com/office/drawing/2014/main" id="{C7ED51F5-7F8E-4A6B-BA11-1F735CB5927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044C44B4-292D-4F6A-8B0B-6C3AE1A50A55}"/>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121170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144D81-2BC6-41A0-8E3A-6CB73D7C7BCE}"/>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3" name="頁尾版面配置區 2">
            <a:extLst>
              <a:ext uri="{FF2B5EF4-FFF2-40B4-BE49-F238E27FC236}">
                <a16:creationId xmlns:a16="http://schemas.microsoft.com/office/drawing/2014/main" id="{0E44AA62-56C5-421C-80B2-F3F499618EB5}"/>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DAD6020-C253-43E8-A486-7F103EA87E94}"/>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96076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15F63E-4470-4CCB-A1F3-C4EB14D87C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0A1662F-F900-4CED-9A25-38670A6FEA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03352F6-571D-4CAF-AEBC-0177C4D7B6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2C6A617-7F2F-47F6-A299-6AEB9EF72B2A}"/>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6" name="頁尾版面配置區 5">
            <a:extLst>
              <a:ext uri="{FF2B5EF4-FFF2-40B4-BE49-F238E27FC236}">
                <a16:creationId xmlns:a16="http://schemas.microsoft.com/office/drawing/2014/main" id="{625CAF55-A593-48C6-AA4A-7163E0D7776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C79639D-CCC4-433B-A110-2989ABBEF4B6}"/>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7112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ECB6DF-68CA-42BC-B599-5EC6AB3C39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BF49D2F1-8F4E-4A85-A7E5-1814023EE46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EDECFF9-CE49-4F5C-87BF-AA1D551B9E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A6FEB823-FE71-4BDF-9643-B6AD8563CC16}"/>
              </a:ext>
            </a:extLst>
          </p:cNvPr>
          <p:cNvSpPr>
            <a:spLocks noGrp="1"/>
          </p:cNvSpPr>
          <p:nvPr>
            <p:ph type="dt" sz="half" idx="10"/>
          </p:nvPr>
        </p:nvSpPr>
        <p:spPr/>
        <p:txBody>
          <a:bodyPr/>
          <a:lstStyle/>
          <a:p>
            <a:fld id="{D83FAFF1-50EE-476B-A7D8-9DBFDAA7CB32}" type="datetimeFigureOut">
              <a:rPr lang="zh-TW" altLang="en-US" smtClean="0"/>
              <a:t>2023/3/22</a:t>
            </a:fld>
            <a:endParaRPr lang="zh-TW" altLang="en-US"/>
          </a:p>
        </p:txBody>
      </p:sp>
      <p:sp>
        <p:nvSpPr>
          <p:cNvPr id="6" name="頁尾版面配置區 5">
            <a:extLst>
              <a:ext uri="{FF2B5EF4-FFF2-40B4-BE49-F238E27FC236}">
                <a16:creationId xmlns:a16="http://schemas.microsoft.com/office/drawing/2014/main" id="{DD276CFD-C935-4EF9-A7E4-EF7BB0802F9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9BFDF34-0187-46E3-9CA9-2F3E75F83411}"/>
              </a:ext>
            </a:extLst>
          </p:cNvPr>
          <p:cNvSpPr>
            <a:spLocks noGrp="1"/>
          </p:cNvSpPr>
          <p:nvPr>
            <p:ph type="sldNum" sz="quarter" idx="12"/>
          </p:nvPr>
        </p:nvSpPr>
        <p:spPr/>
        <p:txBody>
          <a:body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312815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31928E57-B641-4978-BA82-9EDB087F4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FAFF1-50EE-476B-A7D8-9DBFDAA7CB32}" type="datetimeFigureOut">
              <a:rPr lang="zh-TW" altLang="en-US" smtClean="0"/>
              <a:t>2023/3/22</a:t>
            </a:fld>
            <a:endParaRPr lang="zh-TW" altLang="en-US"/>
          </a:p>
        </p:txBody>
      </p:sp>
      <p:sp>
        <p:nvSpPr>
          <p:cNvPr id="5" name="頁尾版面配置區 4">
            <a:extLst>
              <a:ext uri="{FF2B5EF4-FFF2-40B4-BE49-F238E27FC236}">
                <a16:creationId xmlns:a16="http://schemas.microsoft.com/office/drawing/2014/main" id="{C5336BA4-27A5-48F9-9DE7-30DAF32C8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C11327F-E8CD-4ACB-86CA-1E019F3FB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ACA9D-A1C6-4ABB-87C4-69651930B5B0}" type="slidenum">
              <a:rPr lang="zh-TW" altLang="en-US" smtClean="0"/>
              <a:t>‹#›</a:t>
            </a:fld>
            <a:endParaRPr lang="zh-TW" altLang="en-US"/>
          </a:p>
        </p:txBody>
      </p:sp>
    </p:spTree>
    <p:extLst>
      <p:ext uri="{BB962C8B-B14F-4D97-AF65-F5344CB8AC3E}">
        <p14:creationId xmlns:p14="http://schemas.microsoft.com/office/powerpoint/2010/main" val="286315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919E759-BB81-4854-B291-FDF235DD1C79}"/>
              </a:ext>
            </a:extLst>
          </p:cNvPr>
          <p:cNvSpPr/>
          <p:nvPr/>
        </p:nvSpPr>
        <p:spPr>
          <a:xfrm>
            <a:off x="0" y="-1"/>
            <a:ext cx="84538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C1B2A6D9-08C5-4489-8DC1-F95FCBE0D779}"/>
              </a:ext>
            </a:extLst>
          </p:cNvPr>
          <p:cNvSpPr txBox="1"/>
          <p:nvPr/>
        </p:nvSpPr>
        <p:spPr>
          <a:xfrm>
            <a:off x="845389" y="784443"/>
            <a:ext cx="10875145" cy="1483611"/>
          </a:xfrm>
          <a:prstGeom prst="rect">
            <a:avLst/>
          </a:prstGeom>
          <a:noFill/>
        </p:spPr>
        <p:txBody>
          <a:bodyPr wrap="square" rtlCol="0">
            <a:spAutoFit/>
          </a:bodyPr>
          <a:lstStyle/>
          <a:p>
            <a:pPr algn="ctr">
              <a:lnSpc>
                <a:spcPct val="150000"/>
              </a:lnSpc>
            </a:pPr>
            <a:r>
              <a:rPr lang="en-US" altLang="zh-TW" sz="3200" b="1" dirty="0"/>
              <a:t> Evaluation of AR-HUD Interface During an</a:t>
            </a:r>
            <a:r>
              <a:rPr lang="zh-TW" altLang="en-US" sz="3200" b="1" dirty="0"/>
              <a:t> </a:t>
            </a:r>
            <a:r>
              <a:rPr lang="en-US" altLang="zh-TW" sz="3200" b="1" dirty="0"/>
              <a:t>Automated Intervention in</a:t>
            </a:r>
            <a:r>
              <a:rPr lang="zh-TW" altLang="en-US" sz="3200" b="1" dirty="0"/>
              <a:t> </a:t>
            </a:r>
            <a:r>
              <a:rPr lang="en-US" altLang="zh-TW" sz="3200" b="1" dirty="0"/>
              <a:t>Manual Driving</a:t>
            </a:r>
          </a:p>
        </p:txBody>
      </p:sp>
      <p:sp>
        <p:nvSpPr>
          <p:cNvPr id="6" name="文字方塊 5">
            <a:extLst>
              <a:ext uri="{FF2B5EF4-FFF2-40B4-BE49-F238E27FC236}">
                <a16:creationId xmlns:a16="http://schemas.microsoft.com/office/drawing/2014/main" id="{4317BD58-4A63-43A7-89DE-FAA93F865234}"/>
              </a:ext>
            </a:extLst>
          </p:cNvPr>
          <p:cNvSpPr txBox="1"/>
          <p:nvPr/>
        </p:nvSpPr>
        <p:spPr>
          <a:xfrm>
            <a:off x="2735945" y="2440922"/>
            <a:ext cx="6720109" cy="523220"/>
          </a:xfrm>
          <a:prstGeom prst="rect">
            <a:avLst/>
          </a:prstGeom>
          <a:noFill/>
        </p:spPr>
        <p:txBody>
          <a:bodyPr wrap="none" rtlCol="0">
            <a:spAutoFit/>
          </a:bodyPr>
          <a:lstStyle/>
          <a:p>
            <a:pPr algn="ctr"/>
            <a:r>
              <a:rPr lang="zh-TW" altLang="en-US" sz="2800" b="1" spc="300" dirty="0">
                <a:solidFill>
                  <a:schemeClr val="tx1">
                    <a:lumMod val="50000"/>
                    <a:lumOff val="50000"/>
                  </a:schemeClr>
                </a:solidFill>
              </a:rPr>
              <a:t>評估手動駕駛時自動干預的</a:t>
            </a:r>
            <a:r>
              <a:rPr lang="en-US" altLang="zh-TW" sz="2800" b="1" spc="300" dirty="0">
                <a:solidFill>
                  <a:schemeClr val="tx1">
                    <a:lumMod val="50000"/>
                    <a:lumOff val="50000"/>
                  </a:schemeClr>
                </a:solidFill>
              </a:rPr>
              <a:t>AR-HUD</a:t>
            </a:r>
            <a:endParaRPr lang="zh-TW" altLang="en-US" sz="2800" b="1" spc="300" dirty="0">
              <a:solidFill>
                <a:schemeClr val="tx1">
                  <a:lumMod val="50000"/>
                  <a:lumOff val="50000"/>
                </a:schemeClr>
              </a:solidFill>
            </a:endParaRPr>
          </a:p>
        </p:txBody>
      </p:sp>
      <p:grpSp>
        <p:nvGrpSpPr>
          <p:cNvPr id="11" name="群組 10">
            <a:extLst>
              <a:ext uri="{FF2B5EF4-FFF2-40B4-BE49-F238E27FC236}">
                <a16:creationId xmlns:a16="http://schemas.microsoft.com/office/drawing/2014/main" id="{BBDC1D51-2C10-456F-B739-0A06D3679608}"/>
              </a:ext>
            </a:extLst>
          </p:cNvPr>
          <p:cNvGrpSpPr/>
          <p:nvPr/>
        </p:nvGrpSpPr>
        <p:grpSpPr>
          <a:xfrm>
            <a:off x="1352145" y="3893859"/>
            <a:ext cx="10368389" cy="1962394"/>
            <a:chOff x="1070042" y="4095224"/>
            <a:chExt cx="10368389" cy="1962394"/>
          </a:xfrm>
        </p:grpSpPr>
        <p:sp>
          <p:nvSpPr>
            <p:cNvPr id="7" name="文字方塊 6">
              <a:extLst>
                <a:ext uri="{FF2B5EF4-FFF2-40B4-BE49-F238E27FC236}">
                  <a16:creationId xmlns:a16="http://schemas.microsoft.com/office/drawing/2014/main" id="{D01059A2-70A1-4A5E-A086-FA2E6F3DCA05}"/>
                </a:ext>
              </a:extLst>
            </p:cNvPr>
            <p:cNvSpPr txBox="1"/>
            <p:nvPr/>
          </p:nvSpPr>
          <p:spPr>
            <a:xfrm>
              <a:off x="1070043" y="4174782"/>
              <a:ext cx="845389" cy="400110"/>
            </a:xfrm>
            <a:prstGeom prst="rect">
              <a:avLst/>
            </a:prstGeom>
            <a:noFill/>
          </p:spPr>
          <p:txBody>
            <a:bodyPr wrap="square" rtlCol="0">
              <a:spAutoFit/>
            </a:bodyPr>
            <a:lstStyle/>
            <a:p>
              <a:r>
                <a:rPr lang="zh-TW" altLang="en-US" sz="2000" b="1" dirty="0"/>
                <a:t>期刊 </a:t>
              </a:r>
              <a:r>
                <a:rPr lang="en-US" altLang="zh-TW" sz="2000" b="1" dirty="0"/>
                <a:t>:</a:t>
              </a:r>
              <a:endParaRPr lang="zh-TW" altLang="en-US" sz="2000" b="1" dirty="0"/>
            </a:p>
          </p:txBody>
        </p:sp>
        <p:sp>
          <p:nvSpPr>
            <p:cNvPr id="8" name="文字方塊 7">
              <a:extLst>
                <a:ext uri="{FF2B5EF4-FFF2-40B4-BE49-F238E27FC236}">
                  <a16:creationId xmlns:a16="http://schemas.microsoft.com/office/drawing/2014/main" id="{863F9DCC-4612-4474-B584-43F27BA44B81}"/>
                </a:ext>
              </a:extLst>
            </p:cNvPr>
            <p:cNvSpPr txBox="1"/>
            <p:nvPr/>
          </p:nvSpPr>
          <p:spPr>
            <a:xfrm>
              <a:off x="1070042" y="5189965"/>
              <a:ext cx="845389" cy="400110"/>
            </a:xfrm>
            <a:prstGeom prst="rect">
              <a:avLst/>
            </a:prstGeom>
            <a:noFill/>
          </p:spPr>
          <p:txBody>
            <a:bodyPr wrap="square" rtlCol="0">
              <a:spAutoFit/>
            </a:bodyPr>
            <a:lstStyle/>
            <a:p>
              <a:r>
                <a:rPr lang="zh-TW" altLang="en-US" sz="2000" b="1" dirty="0"/>
                <a:t>作者 </a:t>
              </a:r>
              <a:r>
                <a:rPr lang="en-US" altLang="zh-TW" sz="2000" b="1" dirty="0"/>
                <a:t>:</a:t>
              </a:r>
              <a:endParaRPr lang="zh-TW" altLang="en-US" sz="2000" b="1" dirty="0"/>
            </a:p>
          </p:txBody>
        </p:sp>
        <p:sp>
          <p:nvSpPr>
            <p:cNvPr id="9" name="矩形 8">
              <a:extLst>
                <a:ext uri="{FF2B5EF4-FFF2-40B4-BE49-F238E27FC236}">
                  <a16:creationId xmlns:a16="http://schemas.microsoft.com/office/drawing/2014/main" id="{DB7F922B-B9E7-4DD7-B431-538080B533CF}"/>
                </a:ext>
              </a:extLst>
            </p:cNvPr>
            <p:cNvSpPr/>
            <p:nvPr/>
          </p:nvSpPr>
          <p:spPr>
            <a:xfrm>
              <a:off x="1915431" y="4095224"/>
              <a:ext cx="9170716" cy="961930"/>
            </a:xfrm>
            <a:prstGeom prst="rect">
              <a:avLst/>
            </a:prstGeom>
          </p:spPr>
          <p:txBody>
            <a:bodyPr wrap="none">
              <a:spAutoFit/>
            </a:bodyPr>
            <a:lstStyle/>
            <a:p>
              <a:pPr>
                <a:lnSpc>
                  <a:spcPct val="150000"/>
                </a:lnSpc>
              </a:pPr>
              <a:r>
                <a:rPr lang="en-US" altLang="zh-TW" sz="2000" b="1" dirty="0"/>
                <a:t>Evaluation of AR-HUD Interface During an Automated Intervention in</a:t>
              </a:r>
            </a:p>
            <a:p>
              <a:pPr>
                <a:lnSpc>
                  <a:spcPct val="150000"/>
                </a:lnSpc>
              </a:pPr>
              <a:r>
                <a:rPr lang="en-US" altLang="zh-TW" sz="2000" b="1" dirty="0"/>
                <a:t>Manual Driving</a:t>
              </a:r>
              <a:r>
                <a:rPr lang="zh-TW" altLang="en-US" sz="2000" b="1" dirty="0"/>
                <a:t> </a:t>
              </a:r>
              <a:r>
                <a:rPr lang="en-US" altLang="zh-TW" sz="2000" b="1" dirty="0"/>
                <a:t>(2020)</a:t>
              </a:r>
              <a:endParaRPr lang="zh-TW" altLang="en-US" sz="2000" b="1" dirty="0"/>
            </a:p>
          </p:txBody>
        </p:sp>
        <p:sp>
          <p:nvSpPr>
            <p:cNvPr id="10" name="矩形 9">
              <a:extLst>
                <a:ext uri="{FF2B5EF4-FFF2-40B4-BE49-F238E27FC236}">
                  <a16:creationId xmlns:a16="http://schemas.microsoft.com/office/drawing/2014/main" id="{049070E9-DF00-4DF3-A7E5-A1E063E7C909}"/>
                </a:ext>
              </a:extLst>
            </p:cNvPr>
            <p:cNvSpPr/>
            <p:nvPr/>
          </p:nvSpPr>
          <p:spPr>
            <a:xfrm>
              <a:off x="1915431" y="5095688"/>
              <a:ext cx="9523000" cy="961930"/>
            </a:xfrm>
            <a:prstGeom prst="rect">
              <a:avLst/>
            </a:prstGeom>
          </p:spPr>
          <p:txBody>
            <a:bodyPr wrap="square">
              <a:spAutoFit/>
            </a:bodyPr>
            <a:lstStyle/>
            <a:p>
              <a:pPr>
                <a:lnSpc>
                  <a:spcPct val="150000"/>
                </a:lnSpc>
              </a:pPr>
              <a:r>
                <a:rPr lang="it-IT" altLang="zh-TW" sz="2000" b="1" dirty="0">
                  <a:solidFill>
                    <a:srgbClr val="000000"/>
                  </a:solidFill>
                  <a:latin typeface="+mn-ea"/>
                </a:rPr>
                <a:t>Nihan Karatas, Takahiro Tanaka, Kazuhiro Fujikake, Yuki Yoshihara, Yoshitaka Fuwamoto,Morihiko Yoshida, Hitoshi Kanamori</a:t>
              </a:r>
            </a:p>
          </p:txBody>
        </p:sp>
      </p:grpSp>
      <p:sp>
        <p:nvSpPr>
          <p:cNvPr id="12" name="文字方塊 11">
            <a:extLst>
              <a:ext uri="{FF2B5EF4-FFF2-40B4-BE49-F238E27FC236}">
                <a16:creationId xmlns:a16="http://schemas.microsoft.com/office/drawing/2014/main" id="{654CFA23-9A1D-4892-A9CD-FAC943072BBC}"/>
              </a:ext>
            </a:extLst>
          </p:cNvPr>
          <p:cNvSpPr txBox="1"/>
          <p:nvPr/>
        </p:nvSpPr>
        <p:spPr>
          <a:xfrm>
            <a:off x="10184859" y="6086425"/>
            <a:ext cx="1694695" cy="400110"/>
          </a:xfrm>
          <a:prstGeom prst="rect">
            <a:avLst/>
          </a:prstGeom>
          <a:noFill/>
        </p:spPr>
        <p:txBody>
          <a:bodyPr wrap="none" rtlCol="0">
            <a:spAutoFit/>
          </a:bodyPr>
          <a:lstStyle/>
          <a:p>
            <a:r>
              <a:rPr lang="zh-TW" altLang="en-US" sz="2000" b="1" dirty="0"/>
              <a:t>學生 </a:t>
            </a:r>
            <a:r>
              <a:rPr lang="en-US" altLang="zh-TW" sz="2000" b="1" dirty="0"/>
              <a:t>:</a:t>
            </a:r>
            <a:r>
              <a:rPr lang="zh-TW" altLang="en-US" sz="2000" b="1" dirty="0"/>
              <a:t> 宋錦玉</a:t>
            </a:r>
          </a:p>
        </p:txBody>
      </p:sp>
    </p:spTree>
    <p:extLst>
      <p:ext uri="{BB962C8B-B14F-4D97-AF65-F5344CB8AC3E}">
        <p14:creationId xmlns:p14="http://schemas.microsoft.com/office/powerpoint/2010/main" val="370113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298561" cy="523220"/>
          </a:xfrm>
          <a:prstGeom prst="rect">
            <a:avLst/>
          </a:prstGeom>
          <a:noFill/>
        </p:spPr>
        <p:txBody>
          <a:bodyPr wrap="none" rtlCol="0">
            <a:spAutoFit/>
          </a:bodyPr>
          <a:lstStyle/>
          <a:p>
            <a:r>
              <a:rPr lang="en-US" altLang="zh-TW" sz="2800" b="1" dirty="0">
                <a:solidFill>
                  <a:schemeClr val="bg1"/>
                </a:solidFill>
              </a:rPr>
              <a:t>Result</a:t>
            </a:r>
            <a:endParaRPr lang="zh-TW" altLang="en-US" sz="2800" b="1" dirty="0">
              <a:solidFill>
                <a:schemeClr val="bg1"/>
              </a:solidFill>
            </a:endParaRPr>
          </a:p>
        </p:txBody>
      </p:sp>
      <p:sp>
        <p:nvSpPr>
          <p:cNvPr id="2" name="文字方塊 1">
            <a:extLst>
              <a:ext uri="{FF2B5EF4-FFF2-40B4-BE49-F238E27FC236}">
                <a16:creationId xmlns:a16="http://schemas.microsoft.com/office/drawing/2014/main" id="{8F211AD5-40E0-3A8D-5E75-C7A941D61DDE}"/>
              </a:ext>
            </a:extLst>
          </p:cNvPr>
          <p:cNvSpPr txBox="1"/>
          <p:nvPr/>
        </p:nvSpPr>
        <p:spPr>
          <a:xfrm>
            <a:off x="1705300" y="201072"/>
            <a:ext cx="1710253" cy="400110"/>
          </a:xfrm>
          <a:prstGeom prst="rect">
            <a:avLst/>
          </a:prstGeom>
          <a:noFill/>
        </p:spPr>
        <p:txBody>
          <a:bodyPr wrap="square" rtlCol="0">
            <a:spAutoFit/>
          </a:bodyPr>
          <a:lstStyle/>
          <a:p>
            <a:r>
              <a:rPr lang="zh-TW" altLang="en-US" sz="2000" b="1" spc="300" dirty="0">
                <a:solidFill>
                  <a:schemeClr val="accent2">
                    <a:lumMod val="20000"/>
                    <a:lumOff val="80000"/>
                  </a:schemeClr>
                </a:solidFill>
              </a:rPr>
              <a:t>眼動分析</a:t>
            </a:r>
          </a:p>
        </p:txBody>
      </p:sp>
      <p:sp>
        <p:nvSpPr>
          <p:cNvPr id="5" name="文字方塊 4">
            <a:extLst>
              <a:ext uri="{FF2B5EF4-FFF2-40B4-BE49-F238E27FC236}">
                <a16:creationId xmlns:a16="http://schemas.microsoft.com/office/drawing/2014/main" id="{DCAC9055-79FB-402D-BDCD-245AF4785630}"/>
              </a:ext>
            </a:extLst>
          </p:cNvPr>
          <p:cNvSpPr txBox="1"/>
          <p:nvPr/>
        </p:nvSpPr>
        <p:spPr>
          <a:xfrm>
            <a:off x="246743" y="834056"/>
            <a:ext cx="11596914" cy="18852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TW" sz="2000" b="1" dirty="0"/>
              <a:t>AR-HUD</a:t>
            </a:r>
            <a:r>
              <a:rPr lang="zh-TW" altLang="en-US" sz="2000" b="1" dirty="0"/>
              <a:t> 數據 </a:t>
            </a:r>
            <a:r>
              <a:rPr lang="en-US" altLang="zh-TW" sz="2000" dirty="0"/>
              <a:t>:</a:t>
            </a:r>
            <a:r>
              <a:rPr lang="zh-TW" altLang="en-US" sz="2000" dirty="0"/>
              <a:t> 兩名受測者的注視在</a:t>
            </a:r>
            <a:r>
              <a:rPr lang="en-US" altLang="zh-TW" sz="2000" dirty="0"/>
              <a:t>HMI</a:t>
            </a:r>
            <a:r>
              <a:rPr lang="zh-TW" altLang="en-US" sz="2000" dirty="0"/>
              <a:t>出現前已經在目標行人上，因此將他們的數據以其他三個受測者最短反應時間的平均做計算</a:t>
            </a:r>
            <a:endParaRPr lang="en-US" altLang="zh-TW" sz="2000" dirty="0"/>
          </a:p>
          <a:p>
            <a:pPr marL="342900" indent="-342900">
              <a:lnSpc>
                <a:spcPct val="150000"/>
              </a:lnSpc>
              <a:buFont typeface="Arial" panose="020B0604020202020204" pitchFamily="34" charset="0"/>
              <a:buChar char="•"/>
            </a:pPr>
            <a:r>
              <a:rPr lang="en-US" altLang="zh-TW" sz="2000" b="1" dirty="0"/>
              <a:t>S-HUD</a:t>
            </a:r>
            <a:r>
              <a:rPr lang="zh-TW" altLang="en-US" sz="2000" b="1" dirty="0"/>
              <a:t> 數據 </a:t>
            </a:r>
            <a:r>
              <a:rPr lang="en-US" altLang="zh-TW" sz="2000" dirty="0"/>
              <a:t>:</a:t>
            </a:r>
            <a:r>
              <a:rPr lang="zh-TW" altLang="en-US" sz="2000" dirty="0"/>
              <a:t> 三名受測者的注視根本沒有放在目標行人上，因此將他們的數據以其他三個受測者最長反應時間的平均做計算</a:t>
            </a:r>
          </a:p>
        </p:txBody>
      </p:sp>
      <p:sp>
        <p:nvSpPr>
          <p:cNvPr id="7" name="文字方塊 6">
            <a:extLst>
              <a:ext uri="{FF2B5EF4-FFF2-40B4-BE49-F238E27FC236}">
                <a16:creationId xmlns:a16="http://schemas.microsoft.com/office/drawing/2014/main" id="{1628D1EA-EE76-4C49-8FCD-A74F4AD473FF}"/>
              </a:ext>
            </a:extLst>
          </p:cNvPr>
          <p:cNvSpPr txBox="1"/>
          <p:nvPr/>
        </p:nvSpPr>
        <p:spPr>
          <a:xfrm>
            <a:off x="246743" y="2928735"/>
            <a:ext cx="11861521" cy="5002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dirty="0"/>
              <a:t>結果表明，與</a:t>
            </a:r>
            <a:r>
              <a:rPr lang="en-US" altLang="zh-TW" sz="2000" dirty="0"/>
              <a:t>S-HUD</a:t>
            </a:r>
            <a:r>
              <a:rPr lang="zh-TW" altLang="en-US" sz="2000" dirty="0"/>
              <a:t>相比，</a:t>
            </a:r>
            <a:r>
              <a:rPr lang="en-US" altLang="zh-TW" sz="2000" b="1" dirty="0">
                <a:solidFill>
                  <a:srgbClr val="FF0000"/>
                </a:solidFill>
              </a:rPr>
              <a:t>AR-HUD</a:t>
            </a:r>
            <a:r>
              <a:rPr lang="zh-TW" altLang="en-US" sz="2000" b="1" dirty="0">
                <a:solidFill>
                  <a:srgbClr val="FF0000"/>
                </a:solidFill>
              </a:rPr>
              <a:t>在注意到行人的速度比較快 </a:t>
            </a:r>
            <a:r>
              <a:rPr lang="en-US" altLang="zh-TW" sz="2000" dirty="0"/>
              <a:t>(t(15) = 4.825</a:t>
            </a:r>
            <a:r>
              <a:rPr lang="zh-TW" altLang="en-US" sz="2000" dirty="0"/>
              <a:t>，</a:t>
            </a:r>
            <a:r>
              <a:rPr lang="en-US" altLang="zh-TW" sz="2000" dirty="0"/>
              <a:t>p = 0.0001)</a:t>
            </a:r>
          </a:p>
        </p:txBody>
      </p:sp>
      <p:grpSp>
        <p:nvGrpSpPr>
          <p:cNvPr id="9" name="群組 8">
            <a:extLst>
              <a:ext uri="{FF2B5EF4-FFF2-40B4-BE49-F238E27FC236}">
                <a16:creationId xmlns:a16="http://schemas.microsoft.com/office/drawing/2014/main" id="{9C31CC35-077C-4515-A45D-BB1FCE8C6020}"/>
              </a:ext>
            </a:extLst>
          </p:cNvPr>
          <p:cNvGrpSpPr/>
          <p:nvPr/>
        </p:nvGrpSpPr>
        <p:grpSpPr>
          <a:xfrm>
            <a:off x="1120658" y="4066766"/>
            <a:ext cx="9950684" cy="2286342"/>
            <a:chOff x="1233714" y="4212315"/>
            <a:chExt cx="9950684" cy="2286342"/>
          </a:xfrm>
        </p:grpSpPr>
        <p:pic>
          <p:nvPicPr>
            <p:cNvPr id="3" name="圖片 2">
              <a:extLst>
                <a:ext uri="{FF2B5EF4-FFF2-40B4-BE49-F238E27FC236}">
                  <a16:creationId xmlns:a16="http://schemas.microsoft.com/office/drawing/2014/main" id="{84B6ABC3-0CEB-4FE9-AB09-AB0A8492A77A}"/>
                </a:ext>
              </a:extLst>
            </p:cNvPr>
            <p:cNvPicPr>
              <a:picLocks noChangeAspect="1"/>
            </p:cNvPicPr>
            <p:nvPr/>
          </p:nvPicPr>
          <p:blipFill>
            <a:blip r:embed="rId3"/>
            <a:stretch>
              <a:fillRect/>
            </a:stretch>
          </p:blipFill>
          <p:spPr>
            <a:xfrm>
              <a:off x="1233714" y="4212315"/>
              <a:ext cx="4862286" cy="2286341"/>
            </a:xfrm>
            <a:prstGeom prst="rect">
              <a:avLst/>
            </a:prstGeom>
          </p:spPr>
        </p:pic>
        <p:pic>
          <p:nvPicPr>
            <p:cNvPr id="8" name="圖片 7">
              <a:extLst>
                <a:ext uri="{FF2B5EF4-FFF2-40B4-BE49-F238E27FC236}">
                  <a16:creationId xmlns:a16="http://schemas.microsoft.com/office/drawing/2014/main" id="{FE129DA9-74B9-4EA8-8590-1A88A68E9920}"/>
                </a:ext>
              </a:extLst>
            </p:cNvPr>
            <p:cNvPicPr>
              <a:picLocks noChangeAspect="1"/>
            </p:cNvPicPr>
            <p:nvPr/>
          </p:nvPicPr>
          <p:blipFill>
            <a:blip r:embed="rId4"/>
            <a:stretch>
              <a:fillRect/>
            </a:stretch>
          </p:blipFill>
          <p:spPr>
            <a:xfrm>
              <a:off x="6357257" y="4212316"/>
              <a:ext cx="4827141" cy="2286341"/>
            </a:xfrm>
            <a:prstGeom prst="rect">
              <a:avLst/>
            </a:prstGeom>
          </p:spPr>
        </p:pic>
      </p:grpSp>
      <p:sp>
        <p:nvSpPr>
          <p:cNvPr id="10" name="文字方塊 9">
            <a:extLst>
              <a:ext uri="{FF2B5EF4-FFF2-40B4-BE49-F238E27FC236}">
                <a16:creationId xmlns:a16="http://schemas.microsoft.com/office/drawing/2014/main" id="{35F7BF39-13DB-477A-87AC-349F32348076}"/>
              </a:ext>
            </a:extLst>
          </p:cNvPr>
          <p:cNvSpPr txBox="1"/>
          <p:nvPr/>
        </p:nvSpPr>
        <p:spPr>
          <a:xfrm>
            <a:off x="6625764" y="6453274"/>
            <a:ext cx="4064014" cy="400110"/>
          </a:xfrm>
          <a:prstGeom prst="rect">
            <a:avLst/>
          </a:prstGeom>
          <a:noFill/>
        </p:spPr>
        <p:txBody>
          <a:bodyPr wrap="square" rtlCol="0">
            <a:spAutoFit/>
          </a:bodyPr>
          <a:lstStyle/>
          <a:p>
            <a:pPr algn="ctr"/>
            <a:r>
              <a:rPr lang="en-US" altLang="zh-TW" sz="2000" b="1" dirty="0"/>
              <a:t>S-HUD</a:t>
            </a:r>
            <a:r>
              <a:rPr lang="zh-TW" altLang="en-US" sz="2000" b="1" dirty="0"/>
              <a:t> </a:t>
            </a:r>
            <a:r>
              <a:rPr lang="en-US" altLang="zh-TW" sz="2000" b="1" dirty="0"/>
              <a:t>(</a:t>
            </a:r>
            <a:r>
              <a:rPr lang="zh-TW" altLang="en-US" sz="2000" b="1" dirty="0"/>
              <a:t>靜態抬頭顯示器</a:t>
            </a:r>
            <a:r>
              <a:rPr lang="en-US" altLang="zh-TW" sz="2000" b="1" dirty="0"/>
              <a:t>)</a:t>
            </a:r>
          </a:p>
        </p:txBody>
      </p:sp>
      <p:sp>
        <p:nvSpPr>
          <p:cNvPr id="11" name="文字方塊 10">
            <a:extLst>
              <a:ext uri="{FF2B5EF4-FFF2-40B4-BE49-F238E27FC236}">
                <a16:creationId xmlns:a16="http://schemas.microsoft.com/office/drawing/2014/main" id="{F80A18B6-5659-4FCE-A3B1-55FE9AB386FF}"/>
              </a:ext>
            </a:extLst>
          </p:cNvPr>
          <p:cNvSpPr txBox="1"/>
          <p:nvPr/>
        </p:nvSpPr>
        <p:spPr>
          <a:xfrm>
            <a:off x="1506924" y="6453274"/>
            <a:ext cx="3817257" cy="400110"/>
          </a:xfrm>
          <a:prstGeom prst="rect">
            <a:avLst/>
          </a:prstGeom>
          <a:noFill/>
        </p:spPr>
        <p:txBody>
          <a:bodyPr wrap="square" rtlCol="0">
            <a:spAutoFit/>
          </a:bodyPr>
          <a:lstStyle/>
          <a:p>
            <a:pPr algn="ctr"/>
            <a:r>
              <a:rPr lang="en-US" altLang="zh-TW" sz="2000" b="1" dirty="0"/>
              <a:t>AR-HUD</a:t>
            </a:r>
            <a:r>
              <a:rPr lang="zh-TW" altLang="en-US" sz="2000" b="1" dirty="0"/>
              <a:t> </a:t>
            </a:r>
            <a:r>
              <a:rPr lang="en-US" altLang="zh-TW" sz="2000" b="1" dirty="0"/>
              <a:t>(</a:t>
            </a:r>
            <a:r>
              <a:rPr lang="zh-TW" altLang="en-US" sz="2000" b="1" dirty="0"/>
              <a:t>擴增實境顯示器</a:t>
            </a:r>
            <a:r>
              <a:rPr lang="en-US" altLang="zh-TW" sz="2000" b="1" dirty="0"/>
              <a:t>)</a:t>
            </a:r>
          </a:p>
        </p:txBody>
      </p:sp>
    </p:spTree>
    <p:extLst>
      <p:ext uri="{BB962C8B-B14F-4D97-AF65-F5344CB8AC3E}">
        <p14:creationId xmlns:p14="http://schemas.microsoft.com/office/powerpoint/2010/main" val="625004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298561" cy="523220"/>
          </a:xfrm>
          <a:prstGeom prst="rect">
            <a:avLst/>
          </a:prstGeom>
          <a:noFill/>
        </p:spPr>
        <p:txBody>
          <a:bodyPr wrap="none" rtlCol="0">
            <a:spAutoFit/>
          </a:bodyPr>
          <a:lstStyle/>
          <a:p>
            <a:r>
              <a:rPr lang="en-US" altLang="zh-TW" sz="2800" b="1" dirty="0">
                <a:solidFill>
                  <a:schemeClr val="bg1"/>
                </a:solidFill>
              </a:rPr>
              <a:t>Result</a:t>
            </a:r>
            <a:endParaRPr lang="zh-TW" altLang="en-US" sz="2800" b="1" dirty="0">
              <a:solidFill>
                <a:schemeClr val="bg1"/>
              </a:solidFill>
            </a:endParaRPr>
          </a:p>
        </p:txBody>
      </p:sp>
      <p:sp>
        <p:nvSpPr>
          <p:cNvPr id="2" name="文字方塊 1">
            <a:extLst>
              <a:ext uri="{FF2B5EF4-FFF2-40B4-BE49-F238E27FC236}">
                <a16:creationId xmlns:a16="http://schemas.microsoft.com/office/drawing/2014/main" id="{566A1AC2-614A-F5C5-6365-9CA5C02F52D9}"/>
              </a:ext>
            </a:extLst>
          </p:cNvPr>
          <p:cNvSpPr txBox="1"/>
          <p:nvPr/>
        </p:nvSpPr>
        <p:spPr>
          <a:xfrm>
            <a:off x="1705300" y="201072"/>
            <a:ext cx="5166147" cy="400110"/>
          </a:xfrm>
          <a:prstGeom prst="rect">
            <a:avLst/>
          </a:prstGeom>
          <a:noFill/>
        </p:spPr>
        <p:txBody>
          <a:bodyPr wrap="square" rtlCol="0">
            <a:spAutoFit/>
          </a:bodyPr>
          <a:lstStyle/>
          <a:p>
            <a:r>
              <a:rPr lang="zh-TW" altLang="en-US" sz="2000" b="1" spc="300" dirty="0">
                <a:solidFill>
                  <a:schemeClr val="accent2">
                    <a:lumMod val="20000"/>
                    <a:lumOff val="80000"/>
                  </a:schemeClr>
                </a:solidFill>
              </a:rPr>
              <a:t>主觀分析</a:t>
            </a:r>
            <a:endParaRPr lang="en-US" altLang="zh-TW" sz="2000" b="1" spc="300" dirty="0">
              <a:solidFill>
                <a:schemeClr val="accent2">
                  <a:lumMod val="20000"/>
                  <a:lumOff val="80000"/>
                </a:schemeClr>
              </a:solidFill>
            </a:endParaRPr>
          </a:p>
        </p:txBody>
      </p:sp>
      <p:graphicFrame>
        <p:nvGraphicFramePr>
          <p:cNvPr id="3" name="表格 2">
            <a:extLst>
              <a:ext uri="{FF2B5EF4-FFF2-40B4-BE49-F238E27FC236}">
                <a16:creationId xmlns:a16="http://schemas.microsoft.com/office/drawing/2014/main" id="{2474FC8C-89E4-459F-8FBD-35A77B594CC2}"/>
              </a:ext>
            </a:extLst>
          </p:cNvPr>
          <p:cNvGraphicFramePr>
            <a:graphicFrameLocks noGrp="1"/>
          </p:cNvGraphicFramePr>
          <p:nvPr>
            <p:extLst>
              <p:ext uri="{D42A27DB-BD31-4B8C-83A1-F6EECF244321}">
                <p14:modId xmlns:p14="http://schemas.microsoft.com/office/powerpoint/2010/main" val="158583115"/>
              </p:ext>
            </p:extLst>
          </p:nvPr>
        </p:nvGraphicFramePr>
        <p:xfrm>
          <a:off x="209262" y="1003329"/>
          <a:ext cx="6662185" cy="792480"/>
        </p:xfrm>
        <a:graphic>
          <a:graphicData uri="http://schemas.openxmlformats.org/drawingml/2006/table">
            <a:tbl>
              <a:tblPr firstRow="1" bandRow="1">
                <a:tableStyleId>{5940675A-B579-460E-94D1-54222C63F5DA}</a:tableStyleId>
              </a:tblPr>
              <a:tblGrid>
                <a:gridCol w="744670">
                  <a:extLst>
                    <a:ext uri="{9D8B030D-6E8A-4147-A177-3AD203B41FA5}">
                      <a16:colId xmlns:a16="http://schemas.microsoft.com/office/drawing/2014/main" val="3799890624"/>
                    </a:ext>
                  </a:extLst>
                </a:gridCol>
                <a:gridCol w="5917515">
                  <a:extLst>
                    <a:ext uri="{9D8B030D-6E8A-4147-A177-3AD203B41FA5}">
                      <a16:colId xmlns:a16="http://schemas.microsoft.com/office/drawing/2014/main" val="2290475594"/>
                    </a:ext>
                  </a:extLst>
                </a:gridCol>
              </a:tblGrid>
              <a:tr h="370840">
                <a:tc>
                  <a:txBody>
                    <a:bodyPr/>
                    <a:lstStyle/>
                    <a:p>
                      <a:pPr algn="ctr"/>
                      <a:r>
                        <a:rPr lang="en-US" altLang="zh-TW" sz="2000" dirty="0"/>
                        <a:t>Q4</a:t>
                      </a:r>
                      <a:endParaRPr lang="zh-TW" altLang="en-US" sz="2000" dirty="0"/>
                    </a:p>
                  </a:txBody>
                  <a:tcPr/>
                </a:tc>
                <a:tc>
                  <a:txBody>
                    <a:bodyPr/>
                    <a:lstStyle/>
                    <a:p>
                      <a:r>
                        <a:rPr lang="zh-TW" altLang="en-US" sz="2000" dirty="0"/>
                        <a:t>執行自動干預沒有任何問題</a:t>
                      </a:r>
                    </a:p>
                  </a:txBody>
                  <a:tcPr/>
                </a:tc>
                <a:extLst>
                  <a:ext uri="{0D108BD9-81ED-4DB2-BD59-A6C34878D82A}">
                    <a16:rowId xmlns:a16="http://schemas.microsoft.com/office/drawing/2014/main" val="2427056413"/>
                  </a:ext>
                </a:extLst>
              </a:tr>
              <a:tr h="0">
                <a:tc>
                  <a:txBody>
                    <a:bodyPr/>
                    <a:lstStyle/>
                    <a:p>
                      <a:pPr algn="ctr"/>
                      <a:r>
                        <a:rPr lang="en-US" altLang="zh-TW" sz="2000" dirty="0"/>
                        <a:t>Q13</a:t>
                      </a:r>
                      <a:endParaRPr lang="zh-TW" altLang="en-US" sz="2000" dirty="0"/>
                    </a:p>
                  </a:txBody>
                  <a:tcPr/>
                </a:tc>
                <a:tc>
                  <a:txBody>
                    <a:bodyPr/>
                    <a:lstStyle/>
                    <a:p>
                      <a:r>
                        <a:rPr lang="zh-TW" altLang="en-US" sz="2000" dirty="0"/>
                        <a:t>我能夠快速識別目標行人</a:t>
                      </a:r>
                    </a:p>
                  </a:txBody>
                  <a:tcPr/>
                </a:tc>
                <a:extLst>
                  <a:ext uri="{0D108BD9-81ED-4DB2-BD59-A6C34878D82A}">
                    <a16:rowId xmlns:a16="http://schemas.microsoft.com/office/drawing/2014/main" val="3359101068"/>
                  </a:ext>
                </a:extLst>
              </a:tr>
            </a:tbl>
          </a:graphicData>
        </a:graphic>
      </p:graphicFrame>
      <p:sp>
        <p:nvSpPr>
          <p:cNvPr id="7" name="文字方塊 6">
            <a:extLst>
              <a:ext uri="{FF2B5EF4-FFF2-40B4-BE49-F238E27FC236}">
                <a16:creationId xmlns:a16="http://schemas.microsoft.com/office/drawing/2014/main" id="{F7630412-89C2-4979-8E1F-C995D5EE745D}"/>
              </a:ext>
            </a:extLst>
          </p:cNvPr>
          <p:cNvSpPr txBox="1"/>
          <p:nvPr/>
        </p:nvSpPr>
        <p:spPr>
          <a:xfrm>
            <a:off x="209262" y="1996882"/>
            <a:ext cx="11765024" cy="9619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TW" altLang="en-US" sz="2000" dirty="0"/>
              <a:t>與</a:t>
            </a:r>
            <a:r>
              <a:rPr lang="en-US" altLang="zh-TW" sz="2000" dirty="0"/>
              <a:t>S-HUD</a:t>
            </a:r>
            <a:r>
              <a:rPr lang="zh-TW" altLang="en-US" sz="2000" dirty="0"/>
              <a:t>相比，</a:t>
            </a:r>
            <a:r>
              <a:rPr lang="en-US" altLang="zh-TW" sz="2000" dirty="0"/>
              <a:t>AR-HUD</a:t>
            </a:r>
            <a:r>
              <a:rPr lang="zh-TW" altLang="en-US" sz="2000" dirty="0"/>
              <a:t> </a:t>
            </a:r>
            <a:r>
              <a:rPr lang="en-US" altLang="zh-TW" sz="2000" dirty="0"/>
              <a:t>Q4</a:t>
            </a:r>
            <a:r>
              <a:rPr lang="zh-TW" altLang="en-US" sz="2000" dirty="0"/>
              <a:t>、</a:t>
            </a:r>
            <a:r>
              <a:rPr lang="en-US" altLang="zh-TW" sz="2000" dirty="0"/>
              <a:t>Q13</a:t>
            </a:r>
            <a:r>
              <a:rPr lang="zh-TW" altLang="en-US" sz="2000" dirty="0"/>
              <a:t>的評分明顯較高（ </a:t>
            </a:r>
            <a:r>
              <a:rPr lang="en-US" altLang="zh-TW" sz="2000" dirty="0"/>
              <a:t>t(31) = 1.708</a:t>
            </a:r>
            <a:r>
              <a:rPr lang="zh-TW" altLang="en-US" sz="2000" dirty="0"/>
              <a:t>，</a:t>
            </a:r>
            <a:r>
              <a:rPr lang="en-US" altLang="zh-TW" sz="2000" dirty="0"/>
              <a:t>p = 0.048 </a:t>
            </a:r>
            <a:r>
              <a:rPr lang="zh-TW" altLang="en-US" sz="2000" dirty="0"/>
              <a:t>和 </a:t>
            </a:r>
            <a:r>
              <a:rPr lang="en-US" altLang="zh-TW" sz="2000" dirty="0"/>
              <a:t>t(31) = 2.753</a:t>
            </a:r>
            <a:r>
              <a:rPr lang="zh-TW" altLang="en-US" sz="2000" dirty="0"/>
              <a:t>，</a:t>
            </a:r>
            <a:r>
              <a:rPr lang="en-US" altLang="zh-TW" sz="2000" dirty="0"/>
              <a:t>p = 0.004</a:t>
            </a:r>
            <a:r>
              <a:rPr lang="zh-TW" altLang="en-US" sz="2000" dirty="0"/>
              <a:t>）</a:t>
            </a:r>
          </a:p>
        </p:txBody>
      </p:sp>
      <p:pic>
        <p:nvPicPr>
          <p:cNvPr id="5" name="圖片 4">
            <a:extLst>
              <a:ext uri="{FF2B5EF4-FFF2-40B4-BE49-F238E27FC236}">
                <a16:creationId xmlns:a16="http://schemas.microsoft.com/office/drawing/2014/main" id="{8E3DAEC2-EB4C-4D00-BA56-A4E022E907A1}"/>
              </a:ext>
            </a:extLst>
          </p:cNvPr>
          <p:cNvPicPr>
            <a:picLocks noChangeAspect="1"/>
          </p:cNvPicPr>
          <p:nvPr/>
        </p:nvPicPr>
        <p:blipFill>
          <a:blip r:embed="rId2"/>
          <a:stretch>
            <a:fillRect/>
          </a:stretch>
        </p:blipFill>
        <p:spPr>
          <a:xfrm>
            <a:off x="5786973" y="2895601"/>
            <a:ext cx="5993825" cy="3698114"/>
          </a:xfrm>
          <a:prstGeom prst="rect">
            <a:avLst/>
          </a:prstGeom>
        </p:spPr>
      </p:pic>
      <p:sp>
        <p:nvSpPr>
          <p:cNvPr id="8" name="文字方塊 7">
            <a:extLst>
              <a:ext uri="{FF2B5EF4-FFF2-40B4-BE49-F238E27FC236}">
                <a16:creationId xmlns:a16="http://schemas.microsoft.com/office/drawing/2014/main" id="{6B3E3E40-EBFA-4CB4-ADC2-5C2F4BA15924}"/>
              </a:ext>
            </a:extLst>
          </p:cNvPr>
          <p:cNvSpPr txBox="1"/>
          <p:nvPr/>
        </p:nvSpPr>
        <p:spPr>
          <a:xfrm>
            <a:off x="246743" y="3089662"/>
            <a:ext cx="5346742" cy="142359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dirty="0"/>
              <a:t>結果表明，</a:t>
            </a:r>
            <a:r>
              <a:rPr lang="en-US" altLang="zh-TW" sz="2000" dirty="0"/>
              <a:t>AR-HUD</a:t>
            </a:r>
            <a:r>
              <a:rPr lang="zh-TW" altLang="en-US" sz="2000" dirty="0"/>
              <a:t>的視覺提示在識別道路上的目標行人的駕駛員反應時間更短，且</a:t>
            </a:r>
            <a:r>
              <a:rPr lang="zh-TW" altLang="en-US" sz="2000" b="1" dirty="0">
                <a:solidFill>
                  <a:srgbClr val="FF0000"/>
                </a:solidFill>
              </a:rPr>
              <a:t>對於自動干預的感知體驗更好</a:t>
            </a:r>
            <a:endParaRPr lang="en-US" altLang="zh-TW" sz="2000" b="1" dirty="0">
              <a:solidFill>
                <a:srgbClr val="FF0000"/>
              </a:solidFill>
            </a:endParaRPr>
          </a:p>
        </p:txBody>
      </p:sp>
    </p:spTree>
    <p:extLst>
      <p:ext uri="{BB962C8B-B14F-4D97-AF65-F5344CB8AC3E}">
        <p14:creationId xmlns:p14="http://schemas.microsoft.com/office/powerpoint/2010/main" val="351296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298561" cy="523220"/>
          </a:xfrm>
          <a:prstGeom prst="rect">
            <a:avLst/>
          </a:prstGeom>
          <a:noFill/>
        </p:spPr>
        <p:txBody>
          <a:bodyPr wrap="none" rtlCol="0">
            <a:spAutoFit/>
          </a:bodyPr>
          <a:lstStyle/>
          <a:p>
            <a:r>
              <a:rPr lang="en-US" altLang="zh-TW" sz="2800" b="1" dirty="0">
                <a:solidFill>
                  <a:schemeClr val="bg1"/>
                </a:solidFill>
              </a:rPr>
              <a:t>Result</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5BEEE83A-84A9-445F-9389-27D1957B3FB3}"/>
              </a:ext>
            </a:extLst>
          </p:cNvPr>
          <p:cNvSpPr txBox="1"/>
          <p:nvPr/>
        </p:nvSpPr>
        <p:spPr>
          <a:xfrm>
            <a:off x="1705300" y="201072"/>
            <a:ext cx="5166147" cy="400110"/>
          </a:xfrm>
          <a:prstGeom prst="rect">
            <a:avLst/>
          </a:prstGeom>
          <a:noFill/>
        </p:spPr>
        <p:txBody>
          <a:bodyPr wrap="square" rtlCol="0">
            <a:spAutoFit/>
          </a:bodyPr>
          <a:lstStyle/>
          <a:p>
            <a:r>
              <a:rPr lang="zh-TW" altLang="en-US" sz="2000" b="1" spc="300" dirty="0">
                <a:solidFill>
                  <a:schemeClr val="accent2">
                    <a:lumMod val="20000"/>
                    <a:lumOff val="80000"/>
                  </a:schemeClr>
                </a:solidFill>
              </a:rPr>
              <a:t>主觀分析</a:t>
            </a:r>
            <a:endParaRPr lang="en-US" altLang="zh-TW" sz="2000" b="1" spc="300" dirty="0">
              <a:solidFill>
                <a:schemeClr val="accent2">
                  <a:lumMod val="20000"/>
                  <a:lumOff val="80000"/>
                </a:schemeClr>
              </a:solidFill>
            </a:endParaRPr>
          </a:p>
        </p:txBody>
      </p:sp>
      <p:pic>
        <p:nvPicPr>
          <p:cNvPr id="3" name="圖片 2">
            <a:extLst>
              <a:ext uri="{FF2B5EF4-FFF2-40B4-BE49-F238E27FC236}">
                <a16:creationId xmlns:a16="http://schemas.microsoft.com/office/drawing/2014/main" id="{C3B40512-9BAB-4A97-AFF8-4148F73E1610}"/>
              </a:ext>
            </a:extLst>
          </p:cNvPr>
          <p:cNvPicPr>
            <a:picLocks noChangeAspect="1"/>
          </p:cNvPicPr>
          <p:nvPr/>
        </p:nvPicPr>
        <p:blipFill rotWithShape="1">
          <a:blip r:embed="rId2"/>
          <a:srcRect r="52910"/>
          <a:stretch/>
        </p:blipFill>
        <p:spPr>
          <a:xfrm>
            <a:off x="432887" y="2970710"/>
            <a:ext cx="2817398" cy="3690609"/>
          </a:xfrm>
          <a:prstGeom prst="rect">
            <a:avLst/>
          </a:prstGeom>
        </p:spPr>
      </p:pic>
      <p:graphicFrame>
        <p:nvGraphicFramePr>
          <p:cNvPr id="7" name="表格 6">
            <a:extLst>
              <a:ext uri="{FF2B5EF4-FFF2-40B4-BE49-F238E27FC236}">
                <a16:creationId xmlns:a16="http://schemas.microsoft.com/office/drawing/2014/main" id="{5C3AC09E-6D92-45DC-9343-A49D688F73F8}"/>
              </a:ext>
            </a:extLst>
          </p:cNvPr>
          <p:cNvGraphicFramePr>
            <a:graphicFrameLocks noGrp="1"/>
          </p:cNvGraphicFramePr>
          <p:nvPr>
            <p:extLst>
              <p:ext uri="{D42A27DB-BD31-4B8C-83A1-F6EECF244321}">
                <p14:modId xmlns:p14="http://schemas.microsoft.com/office/powerpoint/2010/main" val="2078132056"/>
              </p:ext>
            </p:extLst>
          </p:nvPr>
        </p:nvGraphicFramePr>
        <p:xfrm>
          <a:off x="287456" y="850635"/>
          <a:ext cx="8202386" cy="1981200"/>
        </p:xfrm>
        <a:graphic>
          <a:graphicData uri="http://schemas.openxmlformats.org/drawingml/2006/table">
            <a:tbl>
              <a:tblPr firstRow="1" bandRow="1">
                <a:tableStyleId>{5940675A-B579-460E-94D1-54222C63F5DA}</a:tableStyleId>
              </a:tblPr>
              <a:tblGrid>
                <a:gridCol w="916827">
                  <a:extLst>
                    <a:ext uri="{9D8B030D-6E8A-4147-A177-3AD203B41FA5}">
                      <a16:colId xmlns:a16="http://schemas.microsoft.com/office/drawing/2014/main" val="938789085"/>
                    </a:ext>
                  </a:extLst>
                </a:gridCol>
                <a:gridCol w="7285559">
                  <a:extLst>
                    <a:ext uri="{9D8B030D-6E8A-4147-A177-3AD203B41FA5}">
                      <a16:colId xmlns:a16="http://schemas.microsoft.com/office/drawing/2014/main" val="2784554188"/>
                    </a:ext>
                  </a:extLst>
                </a:gridCol>
              </a:tblGrid>
              <a:tr h="370840">
                <a:tc>
                  <a:txBody>
                    <a:bodyPr/>
                    <a:lstStyle/>
                    <a:p>
                      <a:pPr algn="ctr"/>
                      <a:r>
                        <a:rPr lang="en-US" altLang="zh-TW" sz="2000" dirty="0"/>
                        <a:t>Q1</a:t>
                      </a:r>
                      <a:endParaRPr lang="zh-TW" altLang="en-US" sz="2000" dirty="0"/>
                    </a:p>
                  </a:txBody>
                  <a:tcPr>
                    <a:solidFill>
                      <a:schemeClr val="accent4">
                        <a:lumMod val="20000"/>
                        <a:lumOff val="80000"/>
                      </a:schemeClr>
                    </a:solidFill>
                  </a:tcPr>
                </a:tc>
                <a:tc>
                  <a:txBody>
                    <a:bodyPr/>
                    <a:lstStyle/>
                    <a:p>
                      <a:r>
                        <a:rPr lang="zh-TW" altLang="en-US" sz="2000" dirty="0"/>
                        <a:t>我可以輕鬆識別視覺提示</a:t>
                      </a:r>
                    </a:p>
                  </a:txBody>
                  <a:tcPr>
                    <a:solidFill>
                      <a:schemeClr val="accent4">
                        <a:lumMod val="20000"/>
                        <a:lumOff val="80000"/>
                      </a:schemeClr>
                    </a:solidFill>
                  </a:tcPr>
                </a:tc>
                <a:extLst>
                  <a:ext uri="{0D108BD9-81ED-4DB2-BD59-A6C34878D82A}">
                    <a16:rowId xmlns:a16="http://schemas.microsoft.com/office/drawing/2014/main" val="3019029953"/>
                  </a:ext>
                </a:extLst>
              </a:tr>
              <a:tr h="370840">
                <a:tc>
                  <a:txBody>
                    <a:bodyPr/>
                    <a:lstStyle/>
                    <a:p>
                      <a:pPr algn="ctr"/>
                      <a:r>
                        <a:rPr lang="en-US" altLang="zh-TW" sz="2000" dirty="0"/>
                        <a:t>Q2</a:t>
                      </a:r>
                      <a:endParaRPr lang="zh-TW" altLang="en-US" sz="2000" dirty="0"/>
                    </a:p>
                  </a:txBody>
                  <a:tcPr>
                    <a:solidFill>
                      <a:schemeClr val="accent4">
                        <a:lumMod val="20000"/>
                        <a:lumOff val="80000"/>
                      </a:schemeClr>
                    </a:solidFill>
                  </a:tcPr>
                </a:tc>
                <a:tc>
                  <a:txBody>
                    <a:bodyPr/>
                    <a:lstStyle/>
                    <a:p>
                      <a:r>
                        <a:rPr lang="zh-TW" altLang="en-US" sz="2000" dirty="0"/>
                        <a:t>視覺提示沒有問題</a:t>
                      </a:r>
                    </a:p>
                  </a:txBody>
                  <a:tcPr>
                    <a:solidFill>
                      <a:schemeClr val="accent4">
                        <a:lumMod val="20000"/>
                        <a:lumOff val="80000"/>
                      </a:schemeClr>
                    </a:solidFill>
                  </a:tcPr>
                </a:tc>
                <a:extLst>
                  <a:ext uri="{0D108BD9-81ED-4DB2-BD59-A6C34878D82A}">
                    <a16:rowId xmlns:a16="http://schemas.microsoft.com/office/drawing/2014/main" val="2254488441"/>
                  </a:ext>
                </a:extLst>
              </a:tr>
              <a:tr h="370840">
                <a:tc>
                  <a:txBody>
                    <a:bodyPr/>
                    <a:lstStyle/>
                    <a:p>
                      <a:pPr algn="ctr"/>
                      <a:r>
                        <a:rPr lang="en-US" altLang="zh-TW" sz="2000" dirty="0"/>
                        <a:t>Q7</a:t>
                      </a:r>
                      <a:endParaRPr lang="zh-TW" altLang="en-US" sz="2000" dirty="0"/>
                    </a:p>
                  </a:txBody>
                  <a:tcPr>
                    <a:solidFill>
                      <a:schemeClr val="bg1"/>
                    </a:solidFill>
                  </a:tcPr>
                </a:tc>
                <a:tc>
                  <a:txBody>
                    <a:bodyPr/>
                    <a:lstStyle/>
                    <a:p>
                      <a:r>
                        <a:rPr lang="zh-TW" altLang="en-US" sz="2000" dirty="0"/>
                        <a:t>執行自動干預的原因可以從視覺提示中理解</a:t>
                      </a:r>
                    </a:p>
                  </a:txBody>
                  <a:tcPr>
                    <a:solidFill>
                      <a:schemeClr val="bg1"/>
                    </a:solidFill>
                  </a:tcPr>
                </a:tc>
                <a:extLst>
                  <a:ext uri="{0D108BD9-81ED-4DB2-BD59-A6C34878D82A}">
                    <a16:rowId xmlns:a16="http://schemas.microsoft.com/office/drawing/2014/main" val="936402843"/>
                  </a:ext>
                </a:extLst>
              </a:tr>
              <a:tr h="370840">
                <a:tc>
                  <a:txBody>
                    <a:bodyPr/>
                    <a:lstStyle/>
                    <a:p>
                      <a:pPr algn="ctr"/>
                      <a:r>
                        <a:rPr lang="en-US" altLang="zh-TW" sz="2000" dirty="0"/>
                        <a:t>Q12</a:t>
                      </a:r>
                      <a:endParaRPr lang="zh-TW" altLang="en-US" sz="2000" dirty="0"/>
                    </a:p>
                  </a:txBody>
                  <a:tcPr>
                    <a:solidFill>
                      <a:schemeClr val="bg1"/>
                    </a:solidFill>
                  </a:tcPr>
                </a:tc>
                <a:tc>
                  <a:txBody>
                    <a:bodyPr/>
                    <a:lstStyle/>
                    <a:p>
                      <a:r>
                        <a:rPr lang="zh-TW" altLang="en-US" sz="2000" dirty="0"/>
                        <a:t>我認為視覺提示和自動干預對我的駕駛有幫助</a:t>
                      </a:r>
                    </a:p>
                  </a:txBody>
                  <a:tcPr>
                    <a:solidFill>
                      <a:schemeClr val="bg1"/>
                    </a:solidFill>
                  </a:tcPr>
                </a:tc>
                <a:extLst>
                  <a:ext uri="{0D108BD9-81ED-4DB2-BD59-A6C34878D82A}">
                    <a16:rowId xmlns:a16="http://schemas.microsoft.com/office/drawing/2014/main" val="1810103832"/>
                  </a:ext>
                </a:extLst>
              </a:tr>
              <a:tr h="370840">
                <a:tc>
                  <a:txBody>
                    <a:bodyPr/>
                    <a:lstStyle/>
                    <a:p>
                      <a:pPr algn="ctr"/>
                      <a:r>
                        <a:rPr lang="en-US" altLang="zh-TW" sz="2000" dirty="0"/>
                        <a:t>Q13</a:t>
                      </a:r>
                      <a:endParaRPr lang="zh-TW" altLang="en-US" sz="2000" dirty="0"/>
                    </a:p>
                  </a:txBody>
                  <a:tcPr>
                    <a:solidFill>
                      <a:schemeClr val="bg1"/>
                    </a:solidFill>
                  </a:tcPr>
                </a:tc>
                <a:tc>
                  <a:txBody>
                    <a:bodyPr/>
                    <a:lstStyle/>
                    <a:p>
                      <a:r>
                        <a:rPr lang="zh-TW" altLang="en-US" sz="2000" dirty="0"/>
                        <a:t>我能夠快速識別目標行人</a:t>
                      </a:r>
                    </a:p>
                  </a:txBody>
                  <a:tcPr>
                    <a:solidFill>
                      <a:schemeClr val="bg1"/>
                    </a:solidFill>
                  </a:tcPr>
                </a:tc>
                <a:extLst>
                  <a:ext uri="{0D108BD9-81ED-4DB2-BD59-A6C34878D82A}">
                    <a16:rowId xmlns:a16="http://schemas.microsoft.com/office/drawing/2014/main" val="2282227508"/>
                  </a:ext>
                </a:extLst>
              </a:tr>
            </a:tbl>
          </a:graphicData>
        </a:graphic>
      </p:graphicFrame>
      <p:grpSp>
        <p:nvGrpSpPr>
          <p:cNvPr id="2" name="群組 1">
            <a:extLst>
              <a:ext uri="{FF2B5EF4-FFF2-40B4-BE49-F238E27FC236}">
                <a16:creationId xmlns:a16="http://schemas.microsoft.com/office/drawing/2014/main" id="{1590F460-5CC4-4008-8823-8424FD57EBAC}"/>
              </a:ext>
            </a:extLst>
          </p:cNvPr>
          <p:cNvGrpSpPr/>
          <p:nvPr/>
        </p:nvGrpSpPr>
        <p:grpSpPr>
          <a:xfrm>
            <a:off x="3791934" y="2855897"/>
            <a:ext cx="4198107" cy="2101950"/>
            <a:chOff x="3821393" y="3199767"/>
            <a:chExt cx="4198107" cy="2101950"/>
          </a:xfrm>
        </p:grpSpPr>
        <p:sp>
          <p:nvSpPr>
            <p:cNvPr id="9" name="矩形 8">
              <a:extLst>
                <a:ext uri="{FF2B5EF4-FFF2-40B4-BE49-F238E27FC236}">
                  <a16:creationId xmlns:a16="http://schemas.microsoft.com/office/drawing/2014/main" id="{372010E1-0865-44A7-AF2A-BBF978CC3857}"/>
                </a:ext>
              </a:extLst>
            </p:cNvPr>
            <p:cNvSpPr/>
            <p:nvPr/>
          </p:nvSpPr>
          <p:spPr>
            <a:xfrm>
              <a:off x="4388649" y="3595737"/>
              <a:ext cx="3630851" cy="1705980"/>
            </a:xfrm>
            <a:prstGeom prst="rect">
              <a:avLst/>
            </a:prstGeom>
          </p:spPr>
          <p:txBody>
            <a:bodyPr wrap="square">
              <a:spAutoFit/>
            </a:bodyPr>
            <a:lstStyle/>
            <a:p>
              <a:pPr>
                <a:lnSpc>
                  <a:spcPct val="150000"/>
                </a:lnSpc>
              </a:pPr>
              <a:r>
                <a:rPr lang="en-US" altLang="zh-TW" b="1" dirty="0"/>
                <a:t>Q1</a:t>
              </a:r>
              <a:r>
                <a:rPr lang="zh-TW" altLang="en-US" b="1" dirty="0"/>
                <a:t> </a:t>
              </a:r>
              <a:r>
                <a:rPr lang="en-US" altLang="zh-TW" dirty="0"/>
                <a:t>:</a:t>
              </a:r>
              <a:r>
                <a:rPr lang="zh-TW" altLang="en-US" dirty="0"/>
                <a:t> </a:t>
              </a:r>
              <a:r>
                <a:rPr lang="en-US" altLang="zh-TW" dirty="0"/>
                <a:t>r(16) = -0.691, p = 0.003</a:t>
              </a:r>
            </a:p>
            <a:p>
              <a:pPr>
                <a:lnSpc>
                  <a:spcPct val="150000"/>
                </a:lnSpc>
              </a:pPr>
              <a:r>
                <a:rPr lang="en-US" altLang="zh-TW" b="1" dirty="0"/>
                <a:t>Q2</a:t>
              </a:r>
              <a:r>
                <a:rPr lang="zh-TW" altLang="en-US" dirty="0"/>
                <a:t> </a:t>
              </a:r>
              <a:r>
                <a:rPr lang="en-US" altLang="zh-TW" dirty="0"/>
                <a:t>:</a:t>
              </a:r>
              <a:r>
                <a:rPr lang="zh-TW" altLang="en-US" dirty="0"/>
                <a:t> </a:t>
              </a:r>
              <a:r>
                <a:rPr lang="en-US" altLang="zh-TW" dirty="0"/>
                <a:t>r(16) = -0.621, p = 0.01</a:t>
              </a:r>
            </a:p>
            <a:p>
              <a:pPr>
                <a:lnSpc>
                  <a:spcPct val="150000"/>
                </a:lnSpc>
              </a:pPr>
              <a:r>
                <a:rPr lang="en-US" altLang="zh-TW" b="1" dirty="0"/>
                <a:t>Q12</a:t>
              </a:r>
              <a:r>
                <a:rPr lang="zh-TW" altLang="en-US" dirty="0"/>
                <a:t> </a:t>
              </a:r>
              <a:r>
                <a:rPr lang="en-US" altLang="zh-TW" dirty="0"/>
                <a:t>:</a:t>
              </a:r>
              <a:r>
                <a:rPr lang="zh-TW" altLang="en-US" dirty="0"/>
                <a:t> </a:t>
              </a:r>
              <a:r>
                <a:rPr lang="en-US" altLang="zh-TW" dirty="0"/>
                <a:t>r(16) = -0.546, p = 0.028</a:t>
              </a:r>
            </a:p>
            <a:p>
              <a:pPr>
                <a:lnSpc>
                  <a:spcPct val="150000"/>
                </a:lnSpc>
              </a:pPr>
              <a:r>
                <a:rPr lang="en-US" altLang="zh-TW" b="1" dirty="0"/>
                <a:t>Q13</a:t>
              </a:r>
              <a:r>
                <a:rPr lang="zh-TW" altLang="en-US" dirty="0"/>
                <a:t> </a:t>
              </a:r>
              <a:r>
                <a:rPr lang="en-US" altLang="zh-TW" dirty="0"/>
                <a:t>:</a:t>
              </a:r>
              <a:r>
                <a:rPr lang="zh-TW" altLang="en-US" dirty="0"/>
                <a:t> </a:t>
              </a:r>
              <a:r>
                <a:rPr lang="en-US" altLang="zh-TW" dirty="0"/>
                <a:t>r(16) = -0.543, p = 0.029</a:t>
              </a:r>
              <a:endParaRPr lang="zh-TW" altLang="en-US" dirty="0"/>
            </a:p>
          </p:txBody>
        </p:sp>
        <p:sp>
          <p:nvSpPr>
            <p:cNvPr id="10" name="文字方塊 9">
              <a:extLst>
                <a:ext uri="{FF2B5EF4-FFF2-40B4-BE49-F238E27FC236}">
                  <a16:creationId xmlns:a16="http://schemas.microsoft.com/office/drawing/2014/main" id="{B182BE5A-CD1F-4D52-8FE8-369A5DFE312C}"/>
                </a:ext>
              </a:extLst>
            </p:cNvPr>
            <p:cNvSpPr txBox="1"/>
            <p:nvPr/>
          </p:nvSpPr>
          <p:spPr>
            <a:xfrm>
              <a:off x="3821393" y="3199767"/>
              <a:ext cx="1500732" cy="461665"/>
            </a:xfrm>
            <a:prstGeom prst="rect">
              <a:avLst/>
            </a:prstGeom>
            <a:noFill/>
          </p:spPr>
          <p:txBody>
            <a:bodyPr wrap="none" rtlCol="0">
              <a:spAutoFit/>
            </a:bodyPr>
            <a:lstStyle/>
            <a:p>
              <a:r>
                <a:rPr lang="en-US" altLang="zh-TW" sz="2400" b="1" dirty="0"/>
                <a:t>AR-HUD</a:t>
              </a:r>
              <a:endParaRPr lang="zh-TW" altLang="en-US" sz="2400" b="1" dirty="0"/>
            </a:p>
          </p:txBody>
        </p:sp>
      </p:grpSp>
      <p:grpSp>
        <p:nvGrpSpPr>
          <p:cNvPr id="8" name="群組 7">
            <a:extLst>
              <a:ext uri="{FF2B5EF4-FFF2-40B4-BE49-F238E27FC236}">
                <a16:creationId xmlns:a16="http://schemas.microsoft.com/office/drawing/2014/main" id="{3332A6F9-B022-4576-B21C-D5ADE9EEA8FD}"/>
              </a:ext>
            </a:extLst>
          </p:cNvPr>
          <p:cNvGrpSpPr/>
          <p:nvPr/>
        </p:nvGrpSpPr>
        <p:grpSpPr>
          <a:xfrm>
            <a:off x="7990041" y="2855897"/>
            <a:ext cx="4201959" cy="865825"/>
            <a:chOff x="3821393" y="5680763"/>
            <a:chExt cx="4201959" cy="865825"/>
          </a:xfrm>
        </p:grpSpPr>
        <p:sp>
          <p:nvSpPr>
            <p:cNvPr id="11" name="文字方塊 10">
              <a:extLst>
                <a:ext uri="{FF2B5EF4-FFF2-40B4-BE49-F238E27FC236}">
                  <a16:creationId xmlns:a16="http://schemas.microsoft.com/office/drawing/2014/main" id="{D35FC1DE-D958-43F3-9F74-111888FBDAD6}"/>
                </a:ext>
              </a:extLst>
            </p:cNvPr>
            <p:cNvSpPr txBox="1"/>
            <p:nvPr/>
          </p:nvSpPr>
          <p:spPr>
            <a:xfrm>
              <a:off x="3821393" y="5680763"/>
              <a:ext cx="1241045" cy="461665"/>
            </a:xfrm>
            <a:prstGeom prst="rect">
              <a:avLst/>
            </a:prstGeom>
            <a:noFill/>
          </p:spPr>
          <p:txBody>
            <a:bodyPr wrap="none" rtlCol="0">
              <a:spAutoFit/>
            </a:bodyPr>
            <a:lstStyle/>
            <a:p>
              <a:r>
                <a:rPr lang="en-US" altLang="zh-TW" sz="2400" b="1" dirty="0"/>
                <a:t>S-HUD</a:t>
              </a:r>
              <a:endParaRPr lang="zh-TW" altLang="en-US" sz="2400" b="1" dirty="0"/>
            </a:p>
          </p:txBody>
        </p:sp>
        <p:sp>
          <p:nvSpPr>
            <p:cNvPr id="12" name="矩形 11">
              <a:extLst>
                <a:ext uri="{FF2B5EF4-FFF2-40B4-BE49-F238E27FC236}">
                  <a16:creationId xmlns:a16="http://schemas.microsoft.com/office/drawing/2014/main" id="{40659B38-DFCC-4E0B-970F-58A7CAE5BE23}"/>
                </a:ext>
              </a:extLst>
            </p:cNvPr>
            <p:cNvSpPr/>
            <p:nvPr/>
          </p:nvSpPr>
          <p:spPr>
            <a:xfrm>
              <a:off x="4392501" y="6087103"/>
              <a:ext cx="3630851" cy="459485"/>
            </a:xfrm>
            <a:prstGeom prst="rect">
              <a:avLst/>
            </a:prstGeom>
          </p:spPr>
          <p:txBody>
            <a:bodyPr wrap="square">
              <a:spAutoFit/>
            </a:bodyPr>
            <a:lstStyle/>
            <a:p>
              <a:pPr>
                <a:lnSpc>
                  <a:spcPct val="150000"/>
                </a:lnSpc>
              </a:pPr>
              <a:r>
                <a:rPr lang="en-US" altLang="zh-TW" b="1" dirty="0"/>
                <a:t>Q7</a:t>
              </a:r>
              <a:r>
                <a:rPr lang="zh-TW" altLang="en-US" b="1" dirty="0"/>
                <a:t> </a:t>
              </a:r>
              <a:r>
                <a:rPr lang="en-US" altLang="zh-TW" dirty="0"/>
                <a:t>:</a:t>
              </a:r>
              <a:r>
                <a:rPr lang="zh-TW" altLang="en-US" dirty="0"/>
                <a:t> </a:t>
              </a:r>
              <a:r>
                <a:rPr lang="en-US" altLang="zh-TW" dirty="0"/>
                <a:t>r(15) = -0.589, p = 0.016</a:t>
              </a:r>
            </a:p>
          </p:txBody>
        </p:sp>
      </p:grpSp>
      <p:cxnSp>
        <p:nvCxnSpPr>
          <p:cNvPr id="14" name="直線接點 13">
            <a:extLst>
              <a:ext uri="{FF2B5EF4-FFF2-40B4-BE49-F238E27FC236}">
                <a16:creationId xmlns:a16="http://schemas.microsoft.com/office/drawing/2014/main" id="{E68B0432-0264-44B6-93D0-0FC083E6D3F6}"/>
              </a:ext>
            </a:extLst>
          </p:cNvPr>
          <p:cNvCxnSpPr>
            <a:cxnSpLocks/>
          </p:cNvCxnSpPr>
          <p:nvPr/>
        </p:nvCxnSpPr>
        <p:spPr>
          <a:xfrm>
            <a:off x="7883847" y="2855897"/>
            <a:ext cx="0" cy="225773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96EA0B74-FC90-44BB-A762-EEA73BB6DD2D}"/>
              </a:ext>
            </a:extLst>
          </p:cNvPr>
          <p:cNvSpPr txBox="1"/>
          <p:nvPr/>
        </p:nvSpPr>
        <p:spPr>
          <a:xfrm>
            <a:off x="3309947" y="4992505"/>
            <a:ext cx="8882053" cy="18852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dirty="0"/>
              <a:t>結果表明，</a:t>
            </a:r>
            <a:r>
              <a:rPr lang="zh-TW" altLang="en-US" sz="2000" b="1" dirty="0">
                <a:solidFill>
                  <a:srgbClr val="FF0000"/>
                </a:solidFill>
              </a:rPr>
              <a:t>隨著識別行人的時間減少，識別的感知就提高。</a:t>
            </a:r>
            <a:r>
              <a:rPr lang="zh-TW" altLang="en-US" sz="2000" dirty="0"/>
              <a:t>這些結果可能與信任度有關。</a:t>
            </a:r>
            <a:r>
              <a:rPr lang="zh-TW" altLang="en-US" sz="2000" b="1" dirty="0"/>
              <a:t>過去的研究表明，即便系統的行為被認為不好，但因為提供明確的訊息，所以用戶仍然能接受系統</a:t>
            </a:r>
            <a:r>
              <a:rPr lang="en-US" altLang="zh-TW" sz="2000" dirty="0"/>
              <a:t>(</a:t>
            </a:r>
            <a:r>
              <a:rPr lang="sv-SE" altLang="zh-TW" dirty="0"/>
              <a:t>N. Tintarev and JMasthoff</a:t>
            </a:r>
            <a:r>
              <a:rPr lang="sv-SE" altLang="zh-TW" sz="2000" dirty="0"/>
              <a:t>,2007</a:t>
            </a:r>
            <a:r>
              <a:rPr lang="zh-TW" altLang="en-US" sz="2000" dirty="0"/>
              <a:t>；</a:t>
            </a:r>
            <a:r>
              <a:rPr lang="en-US" altLang="zh-TW" sz="2000" dirty="0"/>
              <a:t>R. Sinha &amp; K. Swearingen2002</a:t>
            </a:r>
            <a:r>
              <a:rPr lang="sv-SE" altLang="zh-TW" dirty="0"/>
              <a:t>)</a:t>
            </a:r>
            <a:endParaRPr lang="en-US" altLang="zh-TW" sz="2000" dirty="0">
              <a:solidFill>
                <a:srgbClr val="FF0000"/>
              </a:solidFill>
            </a:endParaRPr>
          </a:p>
        </p:txBody>
      </p:sp>
    </p:spTree>
    <p:extLst>
      <p:ext uri="{BB962C8B-B14F-4D97-AF65-F5344CB8AC3E}">
        <p14:creationId xmlns:p14="http://schemas.microsoft.com/office/powerpoint/2010/main" val="348479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298561" cy="523220"/>
          </a:xfrm>
          <a:prstGeom prst="rect">
            <a:avLst/>
          </a:prstGeom>
          <a:noFill/>
        </p:spPr>
        <p:txBody>
          <a:bodyPr wrap="none" rtlCol="0">
            <a:spAutoFit/>
          </a:bodyPr>
          <a:lstStyle/>
          <a:p>
            <a:r>
              <a:rPr lang="en-US" altLang="zh-TW" sz="2800" b="1" dirty="0">
                <a:solidFill>
                  <a:schemeClr val="bg1"/>
                </a:solidFill>
              </a:rPr>
              <a:t>Result</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5BEEE83A-84A9-445F-9389-27D1957B3FB3}"/>
              </a:ext>
            </a:extLst>
          </p:cNvPr>
          <p:cNvSpPr txBox="1"/>
          <p:nvPr/>
        </p:nvSpPr>
        <p:spPr>
          <a:xfrm>
            <a:off x="1705300" y="201072"/>
            <a:ext cx="5166147" cy="400110"/>
          </a:xfrm>
          <a:prstGeom prst="rect">
            <a:avLst/>
          </a:prstGeom>
          <a:noFill/>
        </p:spPr>
        <p:txBody>
          <a:bodyPr wrap="square" rtlCol="0">
            <a:spAutoFit/>
          </a:bodyPr>
          <a:lstStyle/>
          <a:p>
            <a:r>
              <a:rPr lang="zh-TW" altLang="en-US" sz="2000" b="1" spc="300" dirty="0">
                <a:solidFill>
                  <a:schemeClr val="accent2">
                    <a:lumMod val="20000"/>
                    <a:lumOff val="80000"/>
                  </a:schemeClr>
                </a:solidFill>
              </a:rPr>
              <a:t>主觀分析</a:t>
            </a:r>
            <a:endParaRPr lang="en-US" altLang="zh-TW" sz="2000" b="1" spc="300" dirty="0">
              <a:solidFill>
                <a:schemeClr val="accent2">
                  <a:lumMod val="20000"/>
                  <a:lumOff val="80000"/>
                </a:schemeClr>
              </a:solidFill>
            </a:endParaRPr>
          </a:p>
        </p:txBody>
      </p:sp>
      <p:pic>
        <p:nvPicPr>
          <p:cNvPr id="8" name="圖片 7">
            <a:extLst>
              <a:ext uri="{FF2B5EF4-FFF2-40B4-BE49-F238E27FC236}">
                <a16:creationId xmlns:a16="http://schemas.microsoft.com/office/drawing/2014/main" id="{ACB82CED-D5DA-4A33-9839-0ED69F30DB43}"/>
              </a:ext>
            </a:extLst>
          </p:cNvPr>
          <p:cNvPicPr>
            <a:picLocks noChangeAspect="1"/>
          </p:cNvPicPr>
          <p:nvPr/>
        </p:nvPicPr>
        <p:blipFill rotWithShape="1">
          <a:blip r:embed="rId3"/>
          <a:srcRect l="48629" b="60006"/>
          <a:stretch/>
        </p:blipFill>
        <p:spPr>
          <a:xfrm>
            <a:off x="532561" y="4146239"/>
            <a:ext cx="3557494" cy="1708432"/>
          </a:xfrm>
          <a:prstGeom prst="rect">
            <a:avLst/>
          </a:prstGeom>
        </p:spPr>
      </p:pic>
      <p:pic>
        <p:nvPicPr>
          <p:cNvPr id="2" name="圖片 1">
            <a:extLst>
              <a:ext uri="{FF2B5EF4-FFF2-40B4-BE49-F238E27FC236}">
                <a16:creationId xmlns:a16="http://schemas.microsoft.com/office/drawing/2014/main" id="{630A12F6-FAF4-4642-823E-CF8B943C0B63}"/>
              </a:ext>
            </a:extLst>
          </p:cNvPr>
          <p:cNvPicPr>
            <a:picLocks noChangeAspect="1"/>
          </p:cNvPicPr>
          <p:nvPr/>
        </p:nvPicPr>
        <p:blipFill>
          <a:blip r:embed="rId4"/>
          <a:stretch>
            <a:fillRect/>
          </a:stretch>
        </p:blipFill>
        <p:spPr>
          <a:xfrm>
            <a:off x="316608" y="1003329"/>
            <a:ext cx="4134812" cy="2556692"/>
          </a:xfrm>
          <a:prstGeom prst="rect">
            <a:avLst/>
          </a:prstGeom>
        </p:spPr>
      </p:pic>
      <p:grpSp>
        <p:nvGrpSpPr>
          <p:cNvPr id="3" name="群組 2">
            <a:extLst>
              <a:ext uri="{FF2B5EF4-FFF2-40B4-BE49-F238E27FC236}">
                <a16:creationId xmlns:a16="http://schemas.microsoft.com/office/drawing/2014/main" id="{852DCF34-B6A1-461E-82CB-602343C740A6}"/>
              </a:ext>
            </a:extLst>
          </p:cNvPr>
          <p:cNvGrpSpPr/>
          <p:nvPr/>
        </p:nvGrpSpPr>
        <p:grpSpPr>
          <a:xfrm>
            <a:off x="5589902" y="2988559"/>
            <a:ext cx="6146572" cy="1686451"/>
            <a:chOff x="5680338" y="3310107"/>
            <a:chExt cx="6146572" cy="1686451"/>
          </a:xfrm>
        </p:grpSpPr>
        <p:sp>
          <p:nvSpPr>
            <p:cNvPr id="10" name="矩形 9">
              <a:extLst>
                <a:ext uri="{FF2B5EF4-FFF2-40B4-BE49-F238E27FC236}">
                  <a16:creationId xmlns:a16="http://schemas.microsoft.com/office/drawing/2014/main" id="{32A183FE-B78D-4AAA-ACF8-A22727D4FBDC}"/>
                </a:ext>
              </a:extLst>
            </p:cNvPr>
            <p:cNvSpPr/>
            <p:nvPr/>
          </p:nvSpPr>
          <p:spPr>
            <a:xfrm>
              <a:off x="6247594" y="3706077"/>
              <a:ext cx="5579316" cy="1290481"/>
            </a:xfrm>
            <a:prstGeom prst="rect">
              <a:avLst/>
            </a:prstGeom>
          </p:spPr>
          <p:txBody>
            <a:bodyPr wrap="square">
              <a:spAutoFit/>
            </a:bodyPr>
            <a:lstStyle/>
            <a:p>
              <a:pPr>
                <a:lnSpc>
                  <a:spcPct val="150000"/>
                </a:lnSpc>
              </a:pPr>
              <a:r>
                <a:rPr lang="en-US" altLang="zh-TW" b="1" dirty="0"/>
                <a:t>Competence</a:t>
              </a:r>
              <a:r>
                <a:rPr lang="zh-TW" altLang="en-US" b="1" dirty="0"/>
                <a:t> </a:t>
              </a:r>
              <a:r>
                <a:rPr lang="en-US" altLang="zh-TW" dirty="0"/>
                <a:t>:</a:t>
              </a:r>
              <a:r>
                <a:rPr lang="zh-TW" altLang="en-US" dirty="0"/>
                <a:t> </a:t>
              </a:r>
              <a:r>
                <a:rPr lang="en-US" altLang="zh-TW" dirty="0"/>
                <a:t>r(17) = -0.531, p = 0.034</a:t>
              </a:r>
            </a:p>
            <a:p>
              <a:pPr>
                <a:lnSpc>
                  <a:spcPct val="150000"/>
                </a:lnSpc>
              </a:pPr>
              <a:r>
                <a:rPr lang="en-US" altLang="zh-TW" b="1" dirty="0"/>
                <a:t>Caring</a:t>
              </a:r>
              <a:r>
                <a:rPr lang="zh-TW" altLang="en-US" dirty="0"/>
                <a:t> </a:t>
              </a:r>
              <a:r>
                <a:rPr lang="en-US" altLang="zh-TW" dirty="0"/>
                <a:t>:</a:t>
              </a:r>
              <a:r>
                <a:rPr lang="zh-TW" altLang="en-US" dirty="0"/>
                <a:t> </a:t>
              </a:r>
              <a:r>
                <a:rPr lang="en-US" altLang="zh-TW" dirty="0"/>
                <a:t>r(17) = -0.564, p = 0.022</a:t>
              </a:r>
            </a:p>
            <a:p>
              <a:pPr>
                <a:lnSpc>
                  <a:spcPct val="150000"/>
                </a:lnSpc>
              </a:pPr>
              <a:r>
                <a:rPr lang="en-US" altLang="zh-TW" b="1" dirty="0"/>
                <a:t>Trustworthiness</a:t>
              </a:r>
              <a:r>
                <a:rPr lang="zh-TW" altLang="en-US" b="1" dirty="0"/>
                <a:t> </a:t>
              </a:r>
              <a:r>
                <a:rPr lang="en-US" altLang="zh-TW" dirty="0"/>
                <a:t>:</a:t>
              </a:r>
              <a:r>
                <a:rPr lang="zh-TW" altLang="en-US" dirty="0"/>
                <a:t> </a:t>
              </a:r>
              <a:r>
                <a:rPr lang="en-US" altLang="zh-TW" dirty="0"/>
                <a:t>r(17) = -0.637, p = 0.007</a:t>
              </a:r>
            </a:p>
          </p:txBody>
        </p:sp>
        <p:sp>
          <p:nvSpPr>
            <p:cNvPr id="11" name="文字方塊 10">
              <a:extLst>
                <a:ext uri="{FF2B5EF4-FFF2-40B4-BE49-F238E27FC236}">
                  <a16:creationId xmlns:a16="http://schemas.microsoft.com/office/drawing/2014/main" id="{6F5F20B1-5A27-4D29-9465-52DE8725BF34}"/>
                </a:ext>
              </a:extLst>
            </p:cNvPr>
            <p:cNvSpPr txBox="1"/>
            <p:nvPr/>
          </p:nvSpPr>
          <p:spPr>
            <a:xfrm>
              <a:off x="5680338" y="3310107"/>
              <a:ext cx="1500732" cy="461665"/>
            </a:xfrm>
            <a:prstGeom prst="rect">
              <a:avLst/>
            </a:prstGeom>
            <a:noFill/>
          </p:spPr>
          <p:txBody>
            <a:bodyPr wrap="none" rtlCol="0">
              <a:spAutoFit/>
            </a:bodyPr>
            <a:lstStyle/>
            <a:p>
              <a:r>
                <a:rPr lang="en-US" altLang="zh-TW" sz="2400" b="1" dirty="0"/>
                <a:t>AR-HUD</a:t>
              </a:r>
              <a:endParaRPr lang="zh-TW" altLang="en-US" sz="2400" b="1" dirty="0"/>
            </a:p>
          </p:txBody>
        </p:sp>
      </p:grpSp>
      <p:grpSp>
        <p:nvGrpSpPr>
          <p:cNvPr id="14" name="群組 13">
            <a:extLst>
              <a:ext uri="{FF2B5EF4-FFF2-40B4-BE49-F238E27FC236}">
                <a16:creationId xmlns:a16="http://schemas.microsoft.com/office/drawing/2014/main" id="{488C31E9-E1BB-47C9-990C-00EB85D281FC}"/>
              </a:ext>
            </a:extLst>
          </p:cNvPr>
          <p:cNvGrpSpPr/>
          <p:nvPr/>
        </p:nvGrpSpPr>
        <p:grpSpPr>
          <a:xfrm>
            <a:off x="5589902" y="4866658"/>
            <a:ext cx="5423091" cy="865825"/>
            <a:chOff x="5680338" y="5188206"/>
            <a:chExt cx="5423091" cy="865825"/>
          </a:xfrm>
        </p:grpSpPr>
        <p:sp>
          <p:nvSpPr>
            <p:cNvPr id="12" name="文字方塊 11">
              <a:extLst>
                <a:ext uri="{FF2B5EF4-FFF2-40B4-BE49-F238E27FC236}">
                  <a16:creationId xmlns:a16="http://schemas.microsoft.com/office/drawing/2014/main" id="{3CFCADC2-67BB-4F10-A674-F6E5F0A2143C}"/>
                </a:ext>
              </a:extLst>
            </p:cNvPr>
            <p:cNvSpPr txBox="1"/>
            <p:nvPr/>
          </p:nvSpPr>
          <p:spPr>
            <a:xfrm>
              <a:off x="5680338" y="5188206"/>
              <a:ext cx="1241045" cy="461665"/>
            </a:xfrm>
            <a:prstGeom prst="rect">
              <a:avLst/>
            </a:prstGeom>
            <a:noFill/>
          </p:spPr>
          <p:txBody>
            <a:bodyPr wrap="none" rtlCol="0">
              <a:spAutoFit/>
            </a:bodyPr>
            <a:lstStyle/>
            <a:p>
              <a:r>
                <a:rPr lang="en-US" altLang="zh-TW" sz="2400" b="1" dirty="0"/>
                <a:t>S-HUD</a:t>
              </a:r>
              <a:endParaRPr lang="zh-TW" altLang="en-US" sz="2400" b="1" dirty="0"/>
            </a:p>
          </p:txBody>
        </p:sp>
        <p:sp>
          <p:nvSpPr>
            <p:cNvPr id="13" name="矩形 12">
              <a:extLst>
                <a:ext uri="{FF2B5EF4-FFF2-40B4-BE49-F238E27FC236}">
                  <a16:creationId xmlns:a16="http://schemas.microsoft.com/office/drawing/2014/main" id="{A99D20F7-E8BD-4225-A7AB-B86DB45F84F8}"/>
                </a:ext>
              </a:extLst>
            </p:cNvPr>
            <p:cNvSpPr/>
            <p:nvPr/>
          </p:nvSpPr>
          <p:spPr>
            <a:xfrm>
              <a:off x="6251446" y="5594546"/>
              <a:ext cx="4851983" cy="459485"/>
            </a:xfrm>
            <a:prstGeom prst="rect">
              <a:avLst/>
            </a:prstGeom>
          </p:spPr>
          <p:txBody>
            <a:bodyPr wrap="square">
              <a:spAutoFit/>
            </a:bodyPr>
            <a:lstStyle/>
            <a:p>
              <a:pPr>
                <a:lnSpc>
                  <a:spcPct val="150000"/>
                </a:lnSpc>
              </a:pPr>
              <a:r>
                <a:rPr lang="en-US" altLang="zh-TW" b="1" dirty="0"/>
                <a:t>Caring</a:t>
              </a:r>
              <a:r>
                <a:rPr lang="zh-TW" altLang="en-US" b="1" dirty="0"/>
                <a:t> </a:t>
              </a:r>
              <a:r>
                <a:rPr lang="en-US" altLang="zh-TW" dirty="0"/>
                <a:t>:</a:t>
              </a:r>
              <a:r>
                <a:rPr lang="zh-TW" altLang="en-US" dirty="0"/>
                <a:t> </a:t>
              </a:r>
              <a:r>
                <a:rPr lang="en-US" altLang="zh-TW" dirty="0"/>
                <a:t>r(17) = -0.548, p = 0.027</a:t>
              </a:r>
            </a:p>
          </p:txBody>
        </p:sp>
      </p:grpSp>
      <p:sp>
        <p:nvSpPr>
          <p:cNvPr id="15" name="文字方塊 14">
            <a:extLst>
              <a:ext uri="{FF2B5EF4-FFF2-40B4-BE49-F238E27FC236}">
                <a16:creationId xmlns:a16="http://schemas.microsoft.com/office/drawing/2014/main" id="{94B3A683-C8EF-46E2-A578-CB482C1EAF3C}"/>
              </a:ext>
            </a:extLst>
          </p:cNvPr>
          <p:cNvSpPr txBox="1"/>
          <p:nvPr/>
        </p:nvSpPr>
        <p:spPr>
          <a:xfrm>
            <a:off x="4451420" y="811681"/>
            <a:ext cx="5009137" cy="142359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b="1" dirty="0"/>
              <a:t>用於評估自動干預的可信度</a:t>
            </a:r>
            <a:endParaRPr lang="en-US" altLang="zh-TW" sz="2000" b="1" dirty="0"/>
          </a:p>
          <a:p>
            <a:pPr marL="342900" indent="-342900">
              <a:lnSpc>
                <a:spcPct val="150000"/>
              </a:lnSpc>
              <a:buFont typeface="Wingdings" panose="05000000000000000000" pitchFamily="2" charset="2"/>
              <a:buChar char="Ø"/>
            </a:pPr>
            <a:r>
              <a:rPr lang="zh-TW" altLang="en-US" sz="2000" dirty="0"/>
              <a:t>李克特量表</a:t>
            </a:r>
            <a:endParaRPr lang="en-US" altLang="zh-TW" sz="2000" dirty="0"/>
          </a:p>
          <a:p>
            <a:pPr marL="342900" indent="-342900">
              <a:lnSpc>
                <a:spcPct val="150000"/>
              </a:lnSpc>
              <a:buFont typeface="Wingdings" panose="05000000000000000000" pitchFamily="2" charset="2"/>
              <a:buChar char="Ø"/>
            </a:pPr>
            <a:r>
              <a:rPr lang="en-US" altLang="zh-TW" sz="2000" dirty="0"/>
              <a:t>7</a:t>
            </a:r>
            <a:r>
              <a:rPr lang="zh-TW" altLang="en-US" sz="2000" dirty="0"/>
              <a:t>分表示非常同意，</a:t>
            </a:r>
            <a:r>
              <a:rPr lang="en-US" altLang="zh-TW" sz="2000" dirty="0"/>
              <a:t>1</a:t>
            </a:r>
            <a:r>
              <a:rPr lang="zh-TW" altLang="en-US" sz="2000" dirty="0"/>
              <a:t>分表示非常不同意</a:t>
            </a:r>
          </a:p>
        </p:txBody>
      </p:sp>
    </p:spTree>
    <p:extLst>
      <p:ext uri="{BB962C8B-B14F-4D97-AF65-F5344CB8AC3E}">
        <p14:creationId xmlns:p14="http://schemas.microsoft.com/office/powerpoint/2010/main" val="114182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298561" cy="523220"/>
          </a:xfrm>
          <a:prstGeom prst="rect">
            <a:avLst/>
          </a:prstGeom>
          <a:noFill/>
        </p:spPr>
        <p:txBody>
          <a:bodyPr wrap="none" rtlCol="0">
            <a:spAutoFit/>
          </a:bodyPr>
          <a:lstStyle/>
          <a:p>
            <a:r>
              <a:rPr lang="en-US" altLang="zh-TW" sz="2800" b="1" dirty="0">
                <a:solidFill>
                  <a:schemeClr val="bg1"/>
                </a:solidFill>
              </a:rPr>
              <a:t>Result</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5BEEE83A-84A9-445F-9389-27D1957B3FB3}"/>
              </a:ext>
            </a:extLst>
          </p:cNvPr>
          <p:cNvSpPr txBox="1"/>
          <p:nvPr/>
        </p:nvSpPr>
        <p:spPr>
          <a:xfrm>
            <a:off x="1705300" y="201072"/>
            <a:ext cx="5166147" cy="400110"/>
          </a:xfrm>
          <a:prstGeom prst="rect">
            <a:avLst/>
          </a:prstGeom>
          <a:noFill/>
        </p:spPr>
        <p:txBody>
          <a:bodyPr wrap="square" rtlCol="0">
            <a:spAutoFit/>
          </a:bodyPr>
          <a:lstStyle/>
          <a:p>
            <a:r>
              <a:rPr lang="zh-TW" altLang="en-US" sz="2000" b="1" spc="300" dirty="0">
                <a:solidFill>
                  <a:schemeClr val="accent2">
                    <a:lumMod val="20000"/>
                    <a:lumOff val="80000"/>
                  </a:schemeClr>
                </a:solidFill>
              </a:rPr>
              <a:t>主觀分析</a:t>
            </a:r>
            <a:endParaRPr lang="en-US" altLang="zh-TW" sz="2000" b="1" spc="300" dirty="0">
              <a:solidFill>
                <a:schemeClr val="accent2">
                  <a:lumMod val="20000"/>
                  <a:lumOff val="80000"/>
                </a:schemeClr>
              </a:solidFill>
            </a:endParaRPr>
          </a:p>
        </p:txBody>
      </p:sp>
      <p:pic>
        <p:nvPicPr>
          <p:cNvPr id="16" name="圖片 15">
            <a:extLst>
              <a:ext uri="{FF2B5EF4-FFF2-40B4-BE49-F238E27FC236}">
                <a16:creationId xmlns:a16="http://schemas.microsoft.com/office/drawing/2014/main" id="{7244D243-EFEC-4E70-B9B4-FA1B502FC3B5}"/>
              </a:ext>
            </a:extLst>
          </p:cNvPr>
          <p:cNvPicPr>
            <a:picLocks noChangeAspect="1"/>
          </p:cNvPicPr>
          <p:nvPr/>
        </p:nvPicPr>
        <p:blipFill rotWithShape="1">
          <a:blip r:embed="rId3"/>
          <a:srcRect l="48629" t="41252" b="175"/>
          <a:stretch/>
        </p:blipFill>
        <p:spPr>
          <a:xfrm>
            <a:off x="1088287" y="3868616"/>
            <a:ext cx="3557494" cy="2502038"/>
          </a:xfrm>
          <a:prstGeom prst="rect">
            <a:avLst/>
          </a:prstGeom>
        </p:spPr>
      </p:pic>
      <p:pic>
        <p:nvPicPr>
          <p:cNvPr id="17" name="圖片 16">
            <a:extLst>
              <a:ext uri="{FF2B5EF4-FFF2-40B4-BE49-F238E27FC236}">
                <a16:creationId xmlns:a16="http://schemas.microsoft.com/office/drawing/2014/main" id="{BB1DF543-2A01-4A01-B3D7-9FCE3EB40AA6}"/>
              </a:ext>
            </a:extLst>
          </p:cNvPr>
          <p:cNvPicPr>
            <a:picLocks noChangeAspect="1"/>
          </p:cNvPicPr>
          <p:nvPr/>
        </p:nvPicPr>
        <p:blipFill>
          <a:blip r:embed="rId4"/>
          <a:stretch>
            <a:fillRect/>
          </a:stretch>
        </p:blipFill>
        <p:spPr>
          <a:xfrm>
            <a:off x="336162" y="1056060"/>
            <a:ext cx="5061745" cy="2199606"/>
          </a:xfrm>
          <a:prstGeom prst="rect">
            <a:avLst/>
          </a:prstGeom>
        </p:spPr>
      </p:pic>
      <p:sp>
        <p:nvSpPr>
          <p:cNvPr id="18" name="文字方塊 17">
            <a:extLst>
              <a:ext uri="{FF2B5EF4-FFF2-40B4-BE49-F238E27FC236}">
                <a16:creationId xmlns:a16="http://schemas.microsoft.com/office/drawing/2014/main" id="{B04FE484-37A3-4194-B4A4-5C4D542D671A}"/>
              </a:ext>
            </a:extLst>
          </p:cNvPr>
          <p:cNvSpPr txBox="1"/>
          <p:nvPr/>
        </p:nvSpPr>
        <p:spPr>
          <a:xfrm>
            <a:off x="5526594" y="901792"/>
            <a:ext cx="5009137" cy="142359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b="1" dirty="0"/>
              <a:t>用於評估視覺提示的用戶體驗問卷</a:t>
            </a:r>
          </a:p>
          <a:p>
            <a:pPr marL="342900" indent="-342900">
              <a:lnSpc>
                <a:spcPct val="150000"/>
              </a:lnSpc>
              <a:buFont typeface="Wingdings" panose="05000000000000000000" pitchFamily="2" charset="2"/>
              <a:buChar char="Ø"/>
            </a:pPr>
            <a:r>
              <a:rPr lang="zh-TW" altLang="en-US" sz="2000" dirty="0"/>
              <a:t>李克特量表</a:t>
            </a:r>
            <a:endParaRPr lang="en-US" altLang="zh-TW" sz="2000" dirty="0"/>
          </a:p>
          <a:p>
            <a:pPr marL="342900" indent="-342900">
              <a:lnSpc>
                <a:spcPct val="150000"/>
              </a:lnSpc>
              <a:buFont typeface="Wingdings" panose="05000000000000000000" pitchFamily="2" charset="2"/>
              <a:buChar char="Ø"/>
            </a:pPr>
            <a:r>
              <a:rPr lang="en-US" altLang="zh-TW" sz="2000" dirty="0"/>
              <a:t>7</a:t>
            </a:r>
            <a:r>
              <a:rPr lang="zh-TW" altLang="en-US" sz="2000" dirty="0"/>
              <a:t>分表示非常同意，</a:t>
            </a:r>
            <a:r>
              <a:rPr lang="en-US" altLang="zh-TW" sz="2000" dirty="0"/>
              <a:t>1</a:t>
            </a:r>
            <a:r>
              <a:rPr lang="zh-TW" altLang="en-US" sz="2000" dirty="0"/>
              <a:t>分表示非常不同意</a:t>
            </a:r>
          </a:p>
        </p:txBody>
      </p:sp>
      <p:grpSp>
        <p:nvGrpSpPr>
          <p:cNvPr id="19" name="群組 18">
            <a:extLst>
              <a:ext uri="{FF2B5EF4-FFF2-40B4-BE49-F238E27FC236}">
                <a16:creationId xmlns:a16="http://schemas.microsoft.com/office/drawing/2014/main" id="{5EE88534-C39A-498D-8F5C-FCDD2E133879}"/>
              </a:ext>
            </a:extLst>
          </p:cNvPr>
          <p:cNvGrpSpPr/>
          <p:nvPr/>
        </p:nvGrpSpPr>
        <p:grpSpPr>
          <a:xfrm>
            <a:off x="5526594" y="3912667"/>
            <a:ext cx="6146572" cy="855455"/>
            <a:chOff x="5680338" y="3310107"/>
            <a:chExt cx="6146572" cy="855455"/>
          </a:xfrm>
        </p:grpSpPr>
        <p:sp>
          <p:nvSpPr>
            <p:cNvPr id="20" name="矩形 19">
              <a:extLst>
                <a:ext uri="{FF2B5EF4-FFF2-40B4-BE49-F238E27FC236}">
                  <a16:creationId xmlns:a16="http://schemas.microsoft.com/office/drawing/2014/main" id="{DD22AFB9-FAA3-42BA-81C7-C279B486ECAA}"/>
                </a:ext>
              </a:extLst>
            </p:cNvPr>
            <p:cNvSpPr/>
            <p:nvPr/>
          </p:nvSpPr>
          <p:spPr>
            <a:xfrm>
              <a:off x="6247594" y="3706077"/>
              <a:ext cx="5579316" cy="459485"/>
            </a:xfrm>
            <a:prstGeom prst="rect">
              <a:avLst/>
            </a:prstGeom>
          </p:spPr>
          <p:txBody>
            <a:bodyPr wrap="square">
              <a:spAutoFit/>
            </a:bodyPr>
            <a:lstStyle/>
            <a:p>
              <a:pPr>
                <a:lnSpc>
                  <a:spcPct val="150000"/>
                </a:lnSpc>
              </a:pPr>
              <a:r>
                <a:rPr lang="en-US" altLang="zh-TW" b="1" dirty="0"/>
                <a:t>Efficiency</a:t>
              </a:r>
              <a:r>
                <a:rPr lang="zh-TW" altLang="en-US" b="1" dirty="0"/>
                <a:t> </a:t>
              </a:r>
              <a:r>
                <a:rPr lang="en-US" altLang="zh-TW" dirty="0"/>
                <a:t>:</a:t>
              </a:r>
              <a:r>
                <a:rPr lang="zh-TW" altLang="en-US" dirty="0"/>
                <a:t> </a:t>
              </a:r>
              <a:r>
                <a:rPr lang="en-US" altLang="zh-TW" dirty="0"/>
                <a:t>r(17) = -0.564, p = 0.022</a:t>
              </a:r>
            </a:p>
          </p:txBody>
        </p:sp>
        <p:sp>
          <p:nvSpPr>
            <p:cNvPr id="21" name="文字方塊 20">
              <a:extLst>
                <a:ext uri="{FF2B5EF4-FFF2-40B4-BE49-F238E27FC236}">
                  <a16:creationId xmlns:a16="http://schemas.microsoft.com/office/drawing/2014/main" id="{0F61B649-2552-4C6E-A2EC-D0A08D6D5A65}"/>
                </a:ext>
              </a:extLst>
            </p:cNvPr>
            <p:cNvSpPr txBox="1"/>
            <p:nvPr/>
          </p:nvSpPr>
          <p:spPr>
            <a:xfrm>
              <a:off x="5680338" y="3310107"/>
              <a:ext cx="1500732" cy="461665"/>
            </a:xfrm>
            <a:prstGeom prst="rect">
              <a:avLst/>
            </a:prstGeom>
            <a:noFill/>
          </p:spPr>
          <p:txBody>
            <a:bodyPr wrap="none" rtlCol="0">
              <a:spAutoFit/>
            </a:bodyPr>
            <a:lstStyle/>
            <a:p>
              <a:r>
                <a:rPr lang="en-US" altLang="zh-TW" sz="2400" b="1" dirty="0"/>
                <a:t>AR-HUD</a:t>
              </a:r>
              <a:endParaRPr lang="zh-TW" altLang="en-US" sz="2400" b="1" dirty="0"/>
            </a:p>
          </p:txBody>
        </p:sp>
      </p:grpSp>
    </p:spTree>
    <p:extLst>
      <p:ext uri="{BB962C8B-B14F-4D97-AF65-F5344CB8AC3E}">
        <p14:creationId xmlns:p14="http://schemas.microsoft.com/office/powerpoint/2010/main" val="3735333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2348720" cy="523220"/>
          </a:xfrm>
          <a:prstGeom prst="rect">
            <a:avLst/>
          </a:prstGeom>
          <a:noFill/>
        </p:spPr>
        <p:txBody>
          <a:bodyPr wrap="none" rtlCol="0">
            <a:spAutoFit/>
          </a:bodyPr>
          <a:lstStyle/>
          <a:p>
            <a:r>
              <a:rPr lang="en-US" altLang="zh-TW" sz="2800" b="1" dirty="0">
                <a:solidFill>
                  <a:schemeClr val="bg1"/>
                </a:solidFill>
              </a:rPr>
              <a:t>Conclusions</a:t>
            </a:r>
            <a:endParaRPr lang="zh-TW" altLang="en-US" sz="2800" b="1" dirty="0">
              <a:solidFill>
                <a:schemeClr val="bg1"/>
              </a:solidFill>
            </a:endParaRPr>
          </a:p>
        </p:txBody>
      </p:sp>
      <p:sp>
        <p:nvSpPr>
          <p:cNvPr id="14" name="文字方塊 13">
            <a:extLst>
              <a:ext uri="{FF2B5EF4-FFF2-40B4-BE49-F238E27FC236}">
                <a16:creationId xmlns:a16="http://schemas.microsoft.com/office/drawing/2014/main" id="{DFDBC6AA-D6FC-4C2D-BBB5-B4D52851BF06}"/>
              </a:ext>
            </a:extLst>
          </p:cNvPr>
          <p:cNvSpPr txBox="1"/>
          <p:nvPr/>
        </p:nvSpPr>
        <p:spPr>
          <a:xfrm>
            <a:off x="213488" y="1054490"/>
            <a:ext cx="11765024" cy="18852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TW" sz="2000" dirty="0"/>
              <a:t>AR-HUD</a:t>
            </a:r>
            <a:r>
              <a:rPr lang="zh-TW" altLang="en-US" sz="2000" dirty="0"/>
              <a:t> 的視覺提示可以有更快的反應時間，且有助於識別潛在的障礙物</a:t>
            </a:r>
            <a:endParaRPr lang="en-US" altLang="zh-TW" sz="2000" dirty="0"/>
          </a:p>
          <a:p>
            <a:pPr marL="342900" indent="-342900">
              <a:lnSpc>
                <a:spcPct val="150000"/>
              </a:lnSpc>
              <a:buFont typeface="Arial" panose="020B0604020202020204" pitchFamily="34" charset="0"/>
              <a:buChar char="•"/>
            </a:pPr>
            <a:r>
              <a:rPr lang="zh-TW" altLang="en-US" sz="2000" dirty="0"/>
              <a:t>不過根據受測者的反饋，僅有視覺可能無法讓駕駛員和系統之間能有足夠的理解。在未來的研究中，可以研究不同的模式和組合，以支持和滿足駕駛員更好的自動駕駛體驗。</a:t>
            </a:r>
            <a:endParaRPr lang="en-US" altLang="zh-TW" sz="2000" dirty="0"/>
          </a:p>
          <a:p>
            <a:pPr marL="342900" indent="-342900">
              <a:lnSpc>
                <a:spcPct val="150000"/>
              </a:lnSpc>
              <a:buFont typeface="Arial" panose="020B0604020202020204" pitchFamily="34" charset="0"/>
              <a:buChar char="•"/>
            </a:pPr>
            <a:r>
              <a:rPr lang="zh-TW" altLang="en-US" sz="2000" dirty="0"/>
              <a:t>結果都證實了以下三個假設 </a:t>
            </a:r>
            <a:r>
              <a:rPr lang="en-US" altLang="zh-TW" sz="2000" dirty="0"/>
              <a:t>:</a:t>
            </a:r>
            <a:endParaRPr lang="zh-TW" altLang="en-US" sz="2000" dirty="0"/>
          </a:p>
        </p:txBody>
      </p:sp>
      <p:sp>
        <p:nvSpPr>
          <p:cNvPr id="5" name="文字方塊 4">
            <a:extLst>
              <a:ext uri="{FF2B5EF4-FFF2-40B4-BE49-F238E27FC236}">
                <a16:creationId xmlns:a16="http://schemas.microsoft.com/office/drawing/2014/main" id="{8F8E5304-4D99-497E-B289-8D193B95BAC5}"/>
              </a:ext>
            </a:extLst>
          </p:cNvPr>
          <p:cNvSpPr txBox="1"/>
          <p:nvPr/>
        </p:nvSpPr>
        <p:spPr>
          <a:xfrm>
            <a:off x="720249" y="2939750"/>
            <a:ext cx="10915025" cy="129048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TW" altLang="en-US" b="1" dirty="0"/>
              <a:t>假設</a:t>
            </a:r>
            <a:r>
              <a:rPr lang="en-US" altLang="zh-TW" b="1" dirty="0"/>
              <a:t>1</a:t>
            </a:r>
            <a:r>
              <a:rPr lang="zh-TW" altLang="en-US" b="1" dirty="0"/>
              <a:t> </a:t>
            </a:r>
            <a:r>
              <a:rPr lang="en-US" altLang="zh-TW" b="1" dirty="0"/>
              <a:t>:</a:t>
            </a:r>
            <a:r>
              <a:rPr lang="zh-TW" altLang="en-US" b="1" dirty="0"/>
              <a:t> </a:t>
            </a:r>
            <a:r>
              <a:rPr lang="en-US" altLang="zh-TW" b="1" dirty="0"/>
              <a:t>AR-HUD</a:t>
            </a:r>
            <a:r>
              <a:rPr lang="zh-TW" altLang="en-US" b="1" dirty="0"/>
              <a:t>提示的反應時間會比</a:t>
            </a:r>
            <a:r>
              <a:rPr lang="en-US" altLang="zh-TW" b="1" dirty="0"/>
              <a:t>S-HUD</a:t>
            </a:r>
            <a:r>
              <a:rPr lang="zh-TW" altLang="en-US" b="1" dirty="0"/>
              <a:t>的更短，且能更快識別目標物。</a:t>
            </a:r>
            <a:endParaRPr lang="en-US" altLang="zh-TW" b="1" dirty="0"/>
          </a:p>
          <a:p>
            <a:pPr marL="285750" indent="-285750">
              <a:lnSpc>
                <a:spcPct val="150000"/>
              </a:lnSpc>
              <a:buFont typeface="Wingdings" panose="05000000000000000000" pitchFamily="2" charset="2"/>
              <a:buChar char="Ø"/>
            </a:pPr>
            <a:r>
              <a:rPr lang="zh-TW" altLang="en-US" b="1" dirty="0"/>
              <a:t>假設</a:t>
            </a:r>
            <a:r>
              <a:rPr lang="en-US" altLang="zh-TW" b="1" dirty="0"/>
              <a:t>2 :</a:t>
            </a:r>
            <a:r>
              <a:rPr lang="zh-TW" altLang="en-US" b="1" dirty="0"/>
              <a:t> 由於駕駛員能夠更快識別目標物，所以也能夠更快理解自動干預的原因，從而更接受和可信系統</a:t>
            </a:r>
            <a:endParaRPr lang="en-US" altLang="zh-TW" b="1" dirty="0"/>
          </a:p>
          <a:p>
            <a:pPr marL="285750" indent="-285750">
              <a:lnSpc>
                <a:spcPct val="150000"/>
              </a:lnSpc>
              <a:buFont typeface="Wingdings" panose="05000000000000000000" pitchFamily="2" charset="2"/>
              <a:buChar char="Ø"/>
            </a:pPr>
            <a:r>
              <a:rPr lang="zh-TW" altLang="en-US" b="1" dirty="0"/>
              <a:t>假設</a:t>
            </a:r>
            <a:r>
              <a:rPr lang="en-US" altLang="zh-TW" b="1" dirty="0"/>
              <a:t>3</a:t>
            </a:r>
            <a:r>
              <a:rPr lang="zh-TW" altLang="en-US" b="1" dirty="0"/>
              <a:t> </a:t>
            </a:r>
            <a:r>
              <a:rPr lang="en-US" altLang="zh-TW" b="1" dirty="0"/>
              <a:t>:</a:t>
            </a:r>
            <a:r>
              <a:rPr lang="zh-TW" altLang="en-US" b="1" dirty="0"/>
              <a:t> </a:t>
            </a:r>
            <a:r>
              <a:rPr lang="en-US" altLang="zh-TW" b="1" dirty="0"/>
              <a:t>AR-HUD</a:t>
            </a:r>
            <a:r>
              <a:rPr lang="zh-TW" altLang="en-US" b="1" dirty="0"/>
              <a:t>的用戶體驗會比</a:t>
            </a:r>
            <a:r>
              <a:rPr lang="en-US" altLang="zh-TW" b="1" dirty="0"/>
              <a:t>S-HUD</a:t>
            </a:r>
            <a:r>
              <a:rPr lang="zh-TW" altLang="en-US" b="1" dirty="0"/>
              <a:t>好</a:t>
            </a:r>
            <a:endParaRPr lang="en-US" altLang="zh-TW" b="1" dirty="0"/>
          </a:p>
        </p:txBody>
      </p:sp>
    </p:spTree>
    <p:extLst>
      <p:ext uri="{BB962C8B-B14F-4D97-AF65-F5344CB8AC3E}">
        <p14:creationId xmlns:p14="http://schemas.microsoft.com/office/powerpoint/2010/main" val="279730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919E759-BB81-4854-B291-FDF235DD1C79}"/>
              </a:ext>
            </a:extLst>
          </p:cNvPr>
          <p:cNvSpPr/>
          <p:nvPr/>
        </p:nvSpPr>
        <p:spPr>
          <a:xfrm>
            <a:off x="11346611" y="0"/>
            <a:ext cx="84538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C1B2A6D9-08C5-4489-8DC1-F95FCBE0D779}"/>
              </a:ext>
            </a:extLst>
          </p:cNvPr>
          <p:cNvSpPr txBox="1"/>
          <p:nvPr/>
        </p:nvSpPr>
        <p:spPr>
          <a:xfrm>
            <a:off x="2773545" y="3013501"/>
            <a:ext cx="6644909" cy="830997"/>
          </a:xfrm>
          <a:prstGeom prst="rect">
            <a:avLst/>
          </a:prstGeom>
          <a:noFill/>
        </p:spPr>
        <p:txBody>
          <a:bodyPr wrap="square" rtlCol="0">
            <a:spAutoFit/>
          </a:bodyPr>
          <a:lstStyle/>
          <a:p>
            <a:pPr algn="ctr"/>
            <a:r>
              <a:rPr lang="en-US" altLang="zh-TW" sz="4800" b="1" dirty="0"/>
              <a:t>Thank you</a:t>
            </a:r>
          </a:p>
        </p:txBody>
      </p:sp>
    </p:spTree>
    <p:extLst>
      <p:ext uri="{BB962C8B-B14F-4D97-AF65-F5344CB8AC3E}">
        <p14:creationId xmlns:p14="http://schemas.microsoft.com/office/powerpoint/2010/main" val="159237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E292FBA6-AE2A-4391-9A2B-EF56166FE728}"/>
              </a:ext>
            </a:extLst>
          </p:cNvPr>
          <p:cNvSpPr txBox="1"/>
          <p:nvPr/>
        </p:nvSpPr>
        <p:spPr>
          <a:xfrm>
            <a:off x="87549" y="139517"/>
            <a:ext cx="2452787" cy="523220"/>
          </a:xfrm>
          <a:prstGeom prst="rect">
            <a:avLst/>
          </a:prstGeom>
          <a:noFill/>
        </p:spPr>
        <p:txBody>
          <a:bodyPr wrap="none" rtlCol="0">
            <a:spAutoFit/>
          </a:bodyPr>
          <a:lstStyle/>
          <a:p>
            <a:r>
              <a:rPr lang="en-US" altLang="zh-TW" sz="2800" b="1" dirty="0">
                <a:solidFill>
                  <a:schemeClr val="bg1"/>
                </a:solidFill>
              </a:rPr>
              <a:t>Introduction</a:t>
            </a:r>
            <a:endParaRPr lang="zh-TW" altLang="en-US" sz="2800" b="1" dirty="0">
              <a:solidFill>
                <a:schemeClr val="bg1"/>
              </a:solidFill>
            </a:endParaRPr>
          </a:p>
        </p:txBody>
      </p:sp>
      <p:sp>
        <p:nvSpPr>
          <p:cNvPr id="2" name="文字方塊 1">
            <a:extLst>
              <a:ext uri="{FF2B5EF4-FFF2-40B4-BE49-F238E27FC236}">
                <a16:creationId xmlns:a16="http://schemas.microsoft.com/office/drawing/2014/main" id="{A8C59AE4-A06F-452F-8658-2FCBECBE61F5}"/>
              </a:ext>
            </a:extLst>
          </p:cNvPr>
          <p:cNvSpPr txBox="1"/>
          <p:nvPr/>
        </p:nvSpPr>
        <p:spPr>
          <a:xfrm>
            <a:off x="109330" y="941774"/>
            <a:ext cx="11973340" cy="419897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t>自動化汽車被視為未來的交通工具，可以減少人為錯誤，同時提供更節能、更舒適、更方便的交通方式。</a:t>
            </a:r>
            <a:endParaRPr lang="en-US" altLang="zh-TW" dirty="0"/>
          </a:p>
          <a:p>
            <a:pPr marL="285750" indent="-285750">
              <a:lnSpc>
                <a:spcPct val="150000"/>
              </a:lnSpc>
              <a:buFont typeface="Arial" panose="020B0604020202020204" pitchFamily="34" charset="0"/>
              <a:buChar char="•"/>
            </a:pPr>
            <a:r>
              <a:rPr lang="zh-TW" altLang="en-US" dirty="0"/>
              <a:t>在美國國家公路交通安全管理局定義了汽車自動駕駛的六個等級</a:t>
            </a:r>
            <a:r>
              <a:rPr lang="en-US" altLang="zh-TW" dirty="0"/>
              <a:t>(N. H. T. S. Administration et al.,2013)</a:t>
            </a:r>
            <a:r>
              <a:rPr lang="zh-TW" altLang="en-US" dirty="0"/>
              <a:t>，其中級別三</a:t>
            </a:r>
            <a:r>
              <a:rPr lang="en-US" altLang="zh-TW" dirty="0"/>
              <a:t>(</a:t>
            </a:r>
            <a:r>
              <a:rPr lang="zh-TW" altLang="en-US" dirty="0"/>
              <a:t>駕駛員需要隨時做好接管的準備</a:t>
            </a:r>
            <a:r>
              <a:rPr lang="en-US" altLang="zh-TW" dirty="0"/>
              <a:t>)</a:t>
            </a:r>
            <a:r>
              <a:rPr lang="zh-TW" altLang="en-US" dirty="0"/>
              <a:t>具有重要意義，因為它有望用於下一代車輛中</a:t>
            </a:r>
            <a:r>
              <a:rPr lang="en-US" altLang="zh-TW" dirty="0"/>
              <a:t>(J. </a:t>
            </a:r>
            <a:r>
              <a:rPr lang="en-US" altLang="zh-TW" dirty="0" err="1"/>
              <a:t>Bierstedt</a:t>
            </a:r>
            <a:r>
              <a:rPr lang="en-US" altLang="zh-TW" dirty="0"/>
              <a:t> et al.,2014)</a:t>
            </a:r>
            <a:r>
              <a:rPr lang="zh-TW" altLang="en-US" dirty="0"/>
              <a:t>。</a:t>
            </a:r>
            <a:endParaRPr lang="en-US" altLang="zh-TW" dirty="0"/>
          </a:p>
          <a:p>
            <a:pPr marL="285750" indent="-285750">
              <a:lnSpc>
                <a:spcPct val="150000"/>
              </a:lnSpc>
              <a:buFont typeface="Arial" panose="020B0604020202020204" pitchFamily="34" charset="0"/>
              <a:buChar char="•"/>
            </a:pPr>
            <a:r>
              <a:rPr lang="zh-TW" altLang="en-US" dirty="0"/>
              <a:t>在</a:t>
            </a:r>
            <a:r>
              <a:rPr lang="en-US" altLang="zh-TW" dirty="0"/>
              <a:t>2018</a:t>
            </a:r>
            <a:r>
              <a:rPr lang="zh-TW" altLang="en-US" dirty="0"/>
              <a:t>年</a:t>
            </a:r>
            <a:r>
              <a:rPr lang="en-US" altLang="zh-TW" dirty="0"/>
              <a:t>3</a:t>
            </a:r>
            <a:r>
              <a:rPr lang="zh-TW" altLang="en-US" dirty="0"/>
              <a:t>月，一輛自動駕駛汽車在測試期間與行人相撞。美國國家運輸安全委員會指出，事故原因之一是儘管系統在碰撞之前有足夠的時間檢測過馬路的行人，但是駕駛員沒有足夠的時間檢測並做出反應。這個事件表明，人機介面</a:t>
            </a:r>
            <a:r>
              <a:rPr lang="en-US" altLang="zh-TW" dirty="0"/>
              <a:t>(HMI)</a:t>
            </a:r>
            <a:r>
              <a:rPr lang="zh-TW" altLang="en-US" dirty="0"/>
              <a:t>的設計和功能對於確保駕駛員和自動化系統以安全的方式合作至關重要。</a:t>
            </a:r>
            <a:endParaRPr lang="en-US" altLang="zh-TW" dirty="0"/>
          </a:p>
          <a:p>
            <a:pPr marL="285750" indent="-285750">
              <a:lnSpc>
                <a:spcPct val="150000"/>
              </a:lnSpc>
              <a:buFont typeface="Arial" panose="020B0604020202020204" pitchFamily="34" charset="0"/>
              <a:buChar char="•"/>
            </a:pPr>
            <a:r>
              <a:rPr lang="en-US" altLang="zh-TW" dirty="0"/>
              <a:t>“</a:t>
            </a:r>
            <a:r>
              <a:rPr lang="zh-TW" altLang="en-US" dirty="0"/>
              <a:t>自動化意外</a:t>
            </a:r>
            <a:r>
              <a:rPr lang="en-US" altLang="zh-TW" dirty="0"/>
              <a:t>(Automation surprise)”</a:t>
            </a:r>
            <a:r>
              <a:rPr lang="zh-TW" altLang="en-US" dirty="0"/>
              <a:t>被定義為自動化系統的行為，與駕駛員的期望不一致</a:t>
            </a:r>
            <a:r>
              <a:rPr lang="en-US" altLang="zh-TW" dirty="0"/>
              <a:t> (S. Dekker,2009)</a:t>
            </a:r>
            <a:r>
              <a:rPr lang="zh-TW" altLang="en-US" dirty="0"/>
              <a:t>。</a:t>
            </a:r>
            <a:r>
              <a:rPr lang="en-US" altLang="zh-TW" dirty="0"/>
              <a:t>Hurts et al.</a:t>
            </a:r>
            <a:r>
              <a:rPr lang="zh-TW" altLang="en-US" dirty="0"/>
              <a:t>表示，自動化意外可能會在駕駛員意識到它的存在之前發生</a:t>
            </a:r>
            <a:r>
              <a:rPr lang="en-US" altLang="zh-TW" dirty="0"/>
              <a:t> (</a:t>
            </a:r>
            <a:r>
              <a:rPr lang="da-DK" altLang="zh-TW" dirty="0"/>
              <a:t>K. Hurts &amp; R. J. de Boer,2015)</a:t>
            </a:r>
            <a:r>
              <a:rPr lang="zh-TW" altLang="en-US" dirty="0"/>
              <a:t>。</a:t>
            </a:r>
            <a:endParaRPr lang="en-US" altLang="zh-TW" dirty="0"/>
          </a:p>
          <a:p>
            <a:pPr marL="285750" indent="-285750">
              <a:lnSpc>
                <a:spcPct val="150000"/>
              </a:lnSpc>
              <a:buFont typeface="Arial" panose="020B0604020202020204" pitchFamily="34" charset="0"/>
              <a:buChar char="•"/>
            </a:pPr>
            <a:r>
              <a:rPr lang="zh-TW" altLang="en-US" dirty="0"/>
              <a:t>為了減少自動化意外，系統應及時提供意外行為的原因，以便操作員了解情況並調整對系統的信任。</a:t>
            </a:r>
            <a:endParaRPr lang="en-US" altLang="zh-TW" dirty="0"/>
          </a:p>
          <a:p>
            <a:pPr marL="285750" indent="-285750">
              <a:lnSpc>
                <a:spcPct val="150000"/>
              </a:lnSpc>
              <a:buFont typeface="Arial" panose="020B0604020202020204" pitchFamily="34" charset="0"/>
              <a:buChar char="•"/>
            </a:pPr>
            <a:r>
              <a:rPr lang="zh-TW" altLang="en-US" dirty="0"/>
              <a:t>因此，重要的是設計一個</a:t>
            </a:r>
            <a:r>
              <a:rPr lang="en-US" altLang="zh-TW" dirty="0"/>
              <a:t>HMI</a:t>
            </a:r>
            <a:r>
              <a:rPr lang="zh-TW" altLang="en-US" dirty="0"/>
              <a:t>，以人類可以迅速理解的呈現方式與意外情況的相關訊息以及自動化系統的後續行為。</a:t>
            </a:r>
            <a:endParaRPr lang="en-US" altLang="zh-TW" dirty="0"/>
          </a:p>
        </p:txBody>
      </p:sp>
    </p:spTree>
    <p:extLst>
      <p:ext uri="{BB962C8B-B14F-4D97-AF65-F5344CB8AC3E}">
        <p14:creationId xmlns:p14="http://schemas.microsoft.com/office/powerpoint/2010/main" val="386855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E292FBA6-AE2A-4391-9A2B-EF56166FE728}"/>
              </a:ext>
            </a:extLst>
          </p:cNvPr>
          <p:cNvSpPr txBox="1"/>
          <p:nvPr/>
        </p:nvSpPr>
        <p:spPr>
          <a:xfrm>
            <a:off x="87549" y="139517"/>
            <a:ext cx="2452787" cy="523220"/>
          </a:xfrm>
          <a:prstGeom prst="rect">
            <a:avLst/>
          </a:prstGeom>
          <a:noFill/>
        </p:spPr>
        <p:txBody>
          <a:bodyPr wrap="none" rtlCol="0">
            <a:spAutoFit/>
          </a:bodyPr>
          <a:lstStyle/>
          <a:p>
            <a:r>
              <a:rPr lang="en-US" altLang="zh-TW" sz="2800" b="1" dirty="0">
                <a:solidFill>
                  <a:schemeClr val="bg1"/>
                </a:solidFill>
              </a:rPr>
              <a:t>Introduction</a:t>
            </a:r>
            <a:endParaRPr lang="zh-TW" altLang="en-US" sz="2800" b="1" dirty="0">
              <a:solidFill>
                <a:schemeClr val="bg1"/>
              </a:solidFill>
            </a:endParaRPr>
          </a:p>
        </p:txBody>
      </p:sp>
      <p:sp>
        <p:nvSpPr>
          <p:cNvPr id="6" name="文字方塊 5">
            <a:extLst>
              <a:ext uri="{FF2B5EF4-FFF2-40B4-BE49-F238E27FC236}">
                <a16:creationId xmlns:a16="http://schemas.microsoft.com/office/drawing/2014/main" id="{150F3AE6-DFAC-419B-8D6D-E9FF71D31C57}"/>
              </a:ext>
            </a:extLst>
          </p:cNvPr>
          <p:cNvSpPr txBox="1"/>
          <p:nvPr/>
        </p:nvSpPr>
        <p:spPr>
          <a:xfrm>
            <a:off x="109330" y="802255"/>
            <a:ext cx="11973340" cy="46144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t>駕駛員在向前看到路實可以透過視覺接受</a:t>
            </a:r>
            <a:r>
              <a:rPr lang="en-US" altLang="zh-TW" dirty="0"/>
              <a:t>80%</a:t>
            </a:r>
            <a:r>
              <a:rPr lang="zh-TW" altLang="en-US" dirty="0"/>
              <a:t>的駕駛相關訊息，這有助於安全駕駛</a:t>
            </a:r>
            <a:r>
              <a:rPr lang="en-US" altLang="zh-TW" dirty="0"/>
              <a:t>(A. S. Cohen &amp; R. Hirsig,1980)</a:t>
            </a:r>
            <a:r>
              <a:rPr lang="zh-TW" altLang="en-US" dirty="0"/>
              <a:t>。如果駕駛相關訊息與真實環境結合，符合駕駛員視線，那麼駕駛員就可以自然識別訊息並專注於駕駛，而不會分心。</a:t>
            </a:r>
            <a:endParaRPr lang="en-US" altLang="zh-TW" dirty="0"/>
          </a:p>
          <a:p>
            <a:pPr marL="285750" indent="-285750">
              <a:lnSpc>
                <a:spcPct val="150000"/>
              </a:lnSpc>
              <a:buFont typeface="Arial" panose="020B0604020202020204" pitchFamily="34" charset="0"/>
              <a:buChar char="•"/>
            </a:pPr>
            <a:r>
              <a:rPr lang="zh-TW" altLang="en-US" dirty="0"/>
              <a:t>抬頭顯示器</a:t>
            </a:r>
            <a:r>
              <a:rPr lang="en-US" altLang="zh-TW" dirty="0"/>
              <a:t>(HUD)</a:t>
            </a:r>
            <a:r>
              <a:rPr lang="zh-TW" altLang="en-US" dirty="0"/>
              <a:t>已被證實可以縮短對意外道路事件的反應時間，從而減少橫向加速度和方向盤的變化。</a:t>
            </a:r>
            <a:endParaRPr lang="en-US" altLang="zh-TW" dirty="0"/>
          </a:p>
          <a:p>
            <a:pPr marL="285750" indent="-285750">
              <a:lnSpc>
                <a:spcPct val="150000"/>
              </a:lnSpc>
              <a:buFont typeface="Arial" panose="020B0604020202020204" pitchFamily="34" charset="0"/>
              <a:buChar char="•"/>
            </a:pPr>
            <a:r>
              <a:rPr lang="zh-TW" altLang="en-US" dirty="0"/>
              <a:t>不過，</a:t>
            </a:r>
            <a:r>
              <a:rPr lang="en-US" altLang="zh-TW" dirty="0"/>
              <a:t>HUD</a:t>
            </a:r>
            <a:r>
              <a:rPr lang="zh-TW" altLang="en-US" dirty="0"/>
              <a:t>的介面提供駕駛員靜態視覺提示，這已經被證明會讓駕駛員的精神負荷增加，正如高工作量情況下期況下反應時間更長</a:t>
            </a:r>
            <a:r>
              <a:rPr lang="en-US" altLang="zh-TW" dirty="0"/>
              <a:t>(C. D. </a:t>
            </a:r>
            <a:r>
              <a:rPr lang="en-US" altLang="zh-TW" dirty="0" err="1"/>
              <a:t>Wickens</a:t>
            </a:r>
            <a:r>
              <a:rPr lang="en-US" altLang="zh-TW" dirty="0"/>
              <a:t> et al.,1993</a:t>
            </a:r>
            <a:r>
              <a:rPr lang="zh-TW" altLang="en-US" dirty="0"/>
              <a:t>；</a:t>
            </a:r>
            <a:r>
              <a:rPr lang="en-US" altLang="zh-TW" dirty="0"/>
              <a:t>E. Fischer &amp; R. F. Haines,1980)</a:t>
            </a:r>
            <a:r>
              <a:rPr lang="zh-TW" altLang="en-US" dirty="0"/>
              <a:t>。而</a:t>
            </a:r>
            <a:r>
              <a:rPr lang="en-US" altLang="zh-TW" dirty="0"/>
              <a:t>HUD</a:t>
            </a:r>
            <a:r>
              <a:rPr lang="zh-TW" altLang="en-US" dirty="0"/>
              <a:t>的另一個限制是可能會出現混亂，會干擾其他可視化的景象</a:t>
            </a:r>
            <a:r>
              <a:rPr lang="en-US" altLang="zh-TW" dirty="0"/>
              <a:t>(S. Y. Cheng et al.,2007)</a:t>
            </a:r>
            <a:r>
              <a:rPr lang="zh-TW" altLang="en-US" dirty="0"/>
              <a:t>。另一項研究表明，靜態視覺提示增加檢測危險的反應時間</a:t>
            </a:r>
            <a:r>
              <a:rPr lang="en-US" altLang="zh-TW" dirty="0"/>
              <a:t>(M. C. </a:t>
            </a:r>
            <a:r>
              <a:rPr lang="en-US" altLang="zh-TW" dirty="0" err="1"/>
              <a:t>Schall</a:t>
            </a:r>
            <a:r>
              <a:rPr lang="en-US" altLang="zh-TW" dirty="0"/>
              <a:t> &amp; P. Gavin,2010)</a:t>
            </a:r>
          </a:p>
          <a:p>
            <a:pPr marL="285750" indent="-285750">
              <a:lnSpc>
                <a:spcPct val="150000"/>
              </a:lnSpc>
              <a:buFont typeface="Arial" panose="020B0604020202020204" pitchFamily="34" charset="0"/>
              <a:buChar char="•"/>
            </a:pPr>
            <a:r>
              <a:rPr lang="zh-TW" altLang="en-US" dirty="0"/>
              <a:t>先前的研究發現，被明確指出的目標物會更快被注意到</a:t>
            </a:r>
            <a:r>
              <a:rPr lang="en-US" altLang="zh-TW" dirty="0"/>
              <a:t>(R. T. Azuma,1997) </a:t>
            </a:r>
            <a:r>
              <a:rPr lang="zh-TW" altLang="en-US" dirty="0"/>
              <a:t>。所以可以利用擴增實境</a:t>
            </a:r>
            <a:r>
              <a:rPr lang="en-US" altLang="zh-TW" dirty="0"/>
              <a:t>(AR)</a:t>
            </a:r>
            <a:r>
              <a:rPr lang="zh-TW" altLang="en-US" dirty="0"/>
              <a:t>與</a:t>
            </a:r>
            <a:r>
              <a:rPr lang="en-US" altLang="zh-TW" dirty="0"/>
              <a:t>HUD</a:t>
            </a:r>
            <a:r>
              <a:rPr lang="zh-TW" altLang="en-US" dirty="0"/>
              <a:t>結合使用。研究表明，</a:t>
            </a:r>
            <a:r>
              <a:rPr lang="en-US" altLang="zh-TW" dirty="0"/>
              <a:t>AR</a:t>
            </a:r>
            <a:r>
              <a:rPr lang="zh-TW" altLang="en-US" dirty="0"/>
              <a:t>可以提醒駕駛員並將他們的注意力轉移到危險處</a:t>
            </a:r>
            <a:r>
              <a:rPr lang="en-US" altLang="zh-TW" dirty="0"/>
              <a:t>(M. Tonnis,2005)</a:t>
            </a:r>
          </a:p>
          <a:p>
            <a:pPr marL="285750" indent="-285750">
              <a:lnSpc>
                <a:spcPct val="150000"/>
              </a:lnSpc>
              <a:buFont typeface="Arial" panose="020B0604020202020204" pitchFamily="34" charset="0"/>
              <a:buChar char="•"/>
            </a:pPr>
            <a:r>
              <a:rPr lang="zh-TW" altLang="en-US" dirty="0"/>
              <a:t>所以本研究認為，與使用靜態</a:t>
            </a:r>
            <a:r>
              <a:rPr lang="en-US" altLang="zh-TW" dirty="0"/>
              <a:t>HUD (S-HUD)</a:t>
            </a:r>
            <a:r>
              <a:rPr lang="zh-TW" altLang="en-US" dirty="0"/>
              <a:t>相比，使用基於</a:t>
            </a:r>
            <a:r>
              <a:rPr lang="en-US" altLang="zh-TW" dirty="0"/>
              <a:t>AR-HUD</a:t>
            </a:r>
            <a:r>
              <a:rPr lang="zh-TW" altLang="en-US" dirty="0"/>
              <a:t>傳達駕駛相關訊息可以增強感知並縮短駕駛員的反應時間。模擬自動駕駛系統突然干預手動駕駛，以避免與突然出現的行人發生碰撞。</a:t>
            </a:r>
            <a:endParaRPr lang="en-US" altLang="zh-TW" dirty="0"/>
          </a:p>
        </p:txBody>
      </p:sp>
      <p:sp>
        <p:nvSpPr>
          <p:cNvPr id="8" name="文字方塊 7">
            <a:extLst>
              <a:ext uri="{FF2B5EF4-FFF2-40B4-BE49-F238E27FC236}">
                <a16:creationId xmlns:a16="http://schemas.microsoft.com/office/drawing/2014/main" id="{6C65278E-64A4-4B6A-85D7-548344E48AE2}"/>
              </a:ext>
            </a:extLst>
          </p:cNvPr>
          <p:cNvSpPr txBox="1"/>
          <p:nvPr/>
        </p:nvSpPr>
        <p:spPr>
          <a:xfrm>
            <a:off x="375016" y="5428002"/>
            <a:ext cx="11441968" cy="129048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TW" altLang="en-US" b="1" dirty="0"/>
              <a:t>假設</a:t>
            </a:r>
            <a:r>
              <a:rPr lang="en-US" altLang="zh-TW" b="1" dirty="0"/>
              <a:t>1</a:t>
            </a:r>
            <a:r>
              <a:rPr lang="zh-TW" altLang="en-US" b="1" dirty="0"/>
              <a:t> </a:t>
            </a:r>
            <a:r>
              <a:rPr lang="en-US" altLang="zh-TW" b="1" dirty="0"/>
              <a:t>:</a:t>
            </a:r>
            <a:r>
              <a:rPr lang="zh-TW" altLang="en-US" b="1" dirty="0"/>
              <a:t> </a:t>
            </a:r>
            <a:r>
              <a:rPr lang="en-US" altLang="zh-TW" b="1" dirty="0"/>
              <a:t>AR-HUD</a:t>
            </a:r>
            <a:r>
              <a:rPr lang="zh-TW" altLang="en-US" b="1" dirty="0"/>
              <a:t>提示的反應時間會比</a:t>
            </a:r>
            <a:r>
              <a:rPr lang="en-US" altLang="zh-TW" b="1" dirty="0"/>
              <a:t>S-HUD</a:t>
            </a:r>
            <a:r>
              <a:rPr lang="zh-TW" altLang="en-US" b="1" dirty="0"/>
              <a:t>的更短，且能更快識別目標物。</a:t>
            </a:r>
            <a:endParaRPr lang="en-US" altLang="zh-TW" b="1" dirty="0"/>
          </a:p>
          <a:p>
            <a:pPr marL="285750" indent="-285750">
              <a:lnSpc>
                <a:spcPct val="150000"/>
              </a:lnSpc>
              <a:buFont typeface="Wingdings" panose="05000000000000000000" pitchFamily="2" charset="2"/>
              <a:buChar char="Ø"/>
            </a:pPr>
            <a:r>
              <a:rPr lang="zh-TW" altLang="en-US" b="1" dirty="0"/>
              <a:t>假設</a:t>
            </a:r>
            <a:r>
              <a:rPr lang="en-US" altLang="zh-TW" b="1" dirty="0"/>
              <a:t>2 :</a:t>
            </a:r>
            <a:r>
              <a:rPr lang="zh-TW" altLang="en-US" b="1" dirty="0"/>
              <a:t> 由於駕駛員能夠更快識別目標物，所以也能夠更快理解自動干預的原因，從而更接受和可信系統</a:t>
            </a:r>
            <a:endParaRPr lang="en-US" altLang="zh-TW" b="1" dirty="0"/>
          </a:p>
          <a:p>
            <a:pPr marL="285750" indent="-285750">
              <a:lnSpc>
                <a:spcPct val="150000"/>
              </a:lnSpc>
              <a:buFont typeface="Wingdings" panose="05000000000000000000" pitchFamily="2" charset="2"/>
              <a:buChar char="Ø"/>
            </a:pPr>
            <a:r>
              <a:rPr lang="zh-TW" altLang="en-US" b="1" dirty="0"/>
              <a:t>假設</a:t>
            </a:r>
            <a:r>
              <a:rPr lang="en-US" altLang="zh-TW" b="1" dirty="0"/>
              <a:t>3</a:t>
            </a:r>
            <a:r>
              <a:rPr lang="zh-TW" altLang="en-US" b="1" dirty="0"/>
              <a:t> </a:t>
            </a:r>
            <a:r>
              <a:rPr lang="en-US" altLang="zh-TW" b="1" dirty="0"/>
              <a:t>:</a:t>
            </a:r>
            <a:r>
              <a:rPr lang="zh-TW" altLang="en-US" b="1" dirty="0"/>
              <a:t> </a:t>
            </a:r>
            <a:r>
              <a:rPr lang="en-US" altLang="zh-TW" b="1" dirty="0"/>
              <a:t>AR-HUD</a:t>
            </a:r>
            <a:r>
              <a:rPr lang="zh-TW" altLang="en-US" b="1" dirty="0"/>
              <a:t>的用戶體驗會比</a:t>
            </a:r>
            <a:r>
              <a:rPr lang="en-US" altLang="zh-TW" b="1" dirty="0"/>
              <a:t>S-HUD</a:t>
            </a:r>
            <a:r>
              <a:rPr lang="zh-TW" altLang="en-US" b="1" dirty="0"/>
              <a:t>好</a:t>
            </a:r>
            <a:endParaRPr lang="en-US" altLang="zh-TW" b="1" dirty="0"/>
          </a:p>
        </p:txBody>
      </p:sp>
    </p:spTree>
    <p:extLst>
      <p:ext uri="{BB962C8B-B14F-4D97-AF65-F5344CB8AC3E}">
        <p14:creationId xmlns:p14="http://schemas.microsoft.com/office/powerpoint/2010/main" val="9840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E292FBA6-AE2A-4391-9A2B-EF56166FE728}"/>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3" name="文字方塊 2">
            <a:extLst>
              <a:ext uri="{FF2B5EF4-FFF2-40B4-BE49-F238E27FC236}">
                <a16:creationId xmlns:a16="http://schemas.microsoft.com/office/drawing/2014/main" id="{24BA3AFD-4EA8-49F5-AD29-275870F75179}"/>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實驗設備</a:t>
            </a:r>
          </a:p>
        </p:txBody>
      </p:sp>
      <p:pic>
        <p:nvPicPr>
          <p:cNvPr id="2" name="圖片 1">
            <a:extLst>
              <a:ext uri="{FF2B5EF4-FFF2-40B4-BE49-F238E27FC236}">
                <a16:creationId xmlns:a16="http://schemas.microsoft.com/office/drawing/2014/main" id="{5ABB0498-FE65-4596-BED5-3700AA66FA87}"/>
              </a:ext>
            </a:extLst>
          </p:cNvPr>
          <p:cNvPicPr>
            <a:picLocks noChangeAspect="1"/>
          </p:cNvPicPr>
          <p:nvPr/>
        </p:nvPicPr>
        <p:blipFill>
          <a:blip r:embed="rId2"/>
          <a:stretch>
            <a:fillRect/>
          </a:stretch>
        </p:blipFill>
        <p:spPr>
          <a:xfrm>
            <a:off x="6284684" y="2272060"/>
            <a:ext cx="5437251" cy="4077939"/>
          </a:xfrm>
          <a:prstGeom prst="rect">
            <a:avLst/>
          </a:prstGeom>
        </p:spPr>
      </p:pic>
      <p:sp>
        <p:nvSpPr>
          <p:cNvPr id="6" name="文字方塊 5">
            <a:extLst>
              <a:ext uri="{FF2B5EF4-FFF2-40B4-BE49-F238E27FC236}">
                <a16:creationId xmlns:a16="http://schemas.microsoft.com/office/drawing/2014/main" id="{43D3C417-65D6-46E5-AB7B-FF7C8EBC56E0}"/>
              </a:ext>
            </a:extLst>
          </p:cNvPr>
          <p:cNvSpPr txBox="1"/>
          <p:nvPr/>
        </p:nvSpPr>
        <p:spPr>
          <a:xfrm>
            <a:off x="87549" y="967033"/>
            <a:ext cx="11498532" cy="961930"/>
          </a:xfrm>
          <a:prstGeom prst="rect">
            <a:avLst/>
          </a:prstGeom>
          <a:noFill/>
        </p:spPr>
        <p:txBody>
          <a:bodyPr wrap="none" rtlCol="0">
            <a:spAutoFit/>
          </a:bodyPr>
          <a:lstStyle/>
          <a:p>
            <a:pPr>
              <a:lnSpc>
                <a:spcPct val="150000"/>
              </a:lnSpc>
            </a:pPr>
            <a:r>
              <a:rPr lang="zh-TW" altLang="en-US" sz="2000" dirty="0"/>
              <a:t>軟體 </a:t>
            </a:r>
            <a:r>
              <a:rPr lang="en-US" altLang="zh-TW" sz="2000" dirty="0"/>
              <a:t>:</a:t>
            </a:r>
            <a:r>
              <a:rPr lang="zh-TW" altLang="en-US" sz="2000" dirty="0"/>
              <a:t> </a:t>
            </a:r>
            <a:r>
              <a:rPr lang="en-US" altLang="zh-TW" sz="2000" dirty="0"/>
              <a:t>UC-win/Road</a:t>
            </a:r>
          </a:p>
          <a:p>
            <a:pPr>
              <a:lnSpc>
                <a:spcPct val="150000"/>
              </a:lnSpc>
            </a:pPr>
            <a:r>
              <a:rPr lang="zh-TW" altLang="en-US" sz="2000" dirty="0"/>
              <a:t>模擬器 </a:t>
            </a:r>
            <a:r>
              <a:rPr lang="en-US" altLang="zh-TW" sz="2000" dirty="0"/>
              <a:t>:</a:t>
            </a:r>
            <a:r>
              <a:rPr lang="zh-TW" altLang="en-US" sz="2000" dirty="0"/>
              <a:t> 煞車踏板、加速踏板、方向盤、可調節座椅、五台螢幕顯示器、</a:t>
            </a:r>
            <a:r>
              <a:rPr lang="en-US" altLang="zh-TW" sz="2000" dirty="0" err="1"/>
              <a:t>Tobii</a:t>
            </a:r>
            <a:r>
              <a:rPr lang="en-US" altLang="zh-TW" sz="2000" dirty="0"/>
              <a:t> Pro Glasses 2²</a:t>
            </a:r>
            <a:r>
              <a:rPr lang="zh-TW" altLang="en-US" sz="2000" dirty="0"/>
              <a:t>眼動儀</a:t>
            </a:r>
            <a:endParaRPr lang="en-US" altLang="zh-TW" sz="2000" dirty="0"/>
          </a:p>
        </p:txBody>
      </p:sp>
    </p:spTree>
    <p:extLst>
      <p:ext uri="{BB962C8B-B14F-4D97-AF65-F5344CB8AC3E}">
        <p14:creationId xmlns:p14="http://schemas.microsoft.com/office/powerpoint/2010/main" val="236102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9" name="文字方塊 8">
            <a:extLst>
              <a:ext uri="{FF2B5EF4-FFF2-40B4-BE49-F238E27FC236}">
                <a16:creationId xmlns:a16="http://schemas.microsoft.com/office/drawing/2014/main" id="{E4F3D506-CD2C-49D3-8DFA-B624D01E555C}"/>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實驗場景</a:t>
            </a:r>
          </a:p>
        </p:txBody>
      </p:sp>
      <p:sp>
        <p:nvSpPr>
          <p:cNvPr id="5" name="文字方塊 4">
            <a:extLst>
              <a:ext uri="{FF2B5EF4-FFF2-40B4-BE49-F238E27FC236}">
                <a16:creationId xmlns:a16="http://schemas.microsoft.com/office/drawing/2014/main" id="{08048AD8-8C4E-445A-8EE8-74FD076D1E33}"/>
              </a:ext>
            </a:extLst>
          </p:cNvPr>
          <p:cNvSpPr txBox="1"/>
          <p:nvPr/>
        </p:nvSpPr>
        <p:spPr>
          <a:xfrm>
            <a:off x="145374" y="919619"/>
            <a:ext cx="11901250" cy="2808589"/>
          </a:xfrm>
          <a:prstGeom prst="rect">
            <a:avLst/>
          </a:prstGeom>
          <a:noFill/>
        </p:spPr>
        <p:txBody>
          <a:bodyPr wrap="square" rtlCol="0">
            <a:spAutoFit/>
          </a:bodyPr>
          <a:lstStyle/>
          <a:p>
            <a:pPr>
              <a:lnSpc>
                <a:spcPct val="150000"/>
              </a:lnSpc>
            </a:pPr>
            <a:r>
              <a:rPr lang="zh-TW" altLang="en-US" sz="2000" dirty="0"/>
              <a:t>場景 </a:t>
            </a:r>
            <a:r>
              <a:rPr lang="en-US" altLang="zh-TW" sz="2000" dirty="0"/>
              <a:t>:</a:t>
            </a:r>
            <a:r>
              <a:rPr lang="zh-TW" altLang="en-US" sz="2000" dirty="0"/>
              <a:t> 全場</a:t>
            </a:r>
            <a:r>
              <a:rPr lang="en-US" altLang="zh-TW" sz="2000" dirty="0"/>
              <a:t>5</a:t>
            </a:r>
            <a:r>
              <a:rPr lang="zh-TW" altLang="en-US" sz="2000" dirty="0"/>
              <a:t>公里，天色為日落之前，此時的物體能見度相對較低</a:t>
            </a:r>
            <a:endParaRPr lang="en-US" altLang="zh-TW" sz="2000" dirty="0"/>
          </a:p>
          <a:p>
            <a:pPr>
              <a:lnSpc>
                <a:spcPct val="150000"/>
              </a:lnSpc>
            </a:pPr>
            <a:r>
              <a:rPr lang="zh-TW" altLang="en-US" sz="2000" dirty="0"/>
              <a:t>限速 </a:t>
            </a:r>
            <a:r>
              <a:rPr lang="en-US" altLang="zh-TW" sz="2000" dirty="0"/>
              <a:t>:</a:t>
            </a:r>
            <a:r>
              <a:rPr lang="zh-TW" altLang="en-US" sz="2000" dirty="0"/>
              <a:t> 要求受測者以時速</a:t>
            </a:r>
            <a:r>
              <a:rPr lang="en-US" altLang="zh-TW" sz="2000" dirty="0"/>
              <a:t>40</a:t>
            </a:r>
            <a:r>
              <a:rPr lang="zh-TW" altLang="en-US" sz="2000" dirty="0"/>
              <a:t>公里</a:t>
            </a:r>
            <a:r>
              <a:rPr lang="en-US" altLang="zh-TW" sz="2000" dirty="0"/>
              <a:t>/</a:t>
            </a:r>
            <a:r>
              <a:rPr lang="zh-TW" altLang="en-US" sz="2000" dirty="0"/>
              <a:t>小時駕駛，模擬器最高可開到</a:t>
            </a:r>
            <a:r>
              <a:rPr lang="en-US" altLang="zh-TW" sz="2000" dirty="0"/>
              <a:t>50</a:t>
            </a:r>
            <a:r>
              <a:rPr lang="zh-TW" altLang="en-US" sz="2000" dirty="0"/>
              <a:t>公里</a:t>
            </a:r>
            <a:r>
              <a:rPr lang="en-US" altLang="zh-TW" sz="2000" dirty="0"/>
              <a:t>/</a:t>
            </a:r>
            <a:r>
              <a:rPr lang="zh-TW" altLang="en-US" sz="2000" dirty="0"/>
              <a:t>小時</a:t>
            </a:r>
            <a:endParaRPr lang="en-US" altLang="zh-TW" sz="2000" dirty="0"/>
          </a:p>
          <a:p>
            <a:pPr>
              <a:lnSpc>
                <a:spcPct val="150000"/>
              </a:lnSpc>
            </a:pPr>
            <a:r>
              <a:rPr lang="zh-TW" altLang="en-US" sz="2000" dirty="0"/>
              <a:t>自動干預 </a:t>
            </a:r>
            <a:r>
              <a:rPr lang="en-US" altLang="zh-TW" sz="2000" dirty="0"/>
              <a:t>:</a:t>
            </a:r>
            <a:r>
              <a:rPr lang="zh-TW" altLang="en-US" sz="2000" dirty="0"/>
              <a:t> 發生在</a:t>
            </a:r>
            <a:r>
              <a:rPr lang="en-US" altLang="zh-TW" sz="2000" dirty="0"/>
              <a:t>4.5</a:t>
            </a:r>
            <a:r>
              <a:rPr lang="zh-TW" altLang="en-US" sz="2000" dirty="0"/>
              <a:t>公里處</a:t>
            </a:r>
            <a:endParaRPr lang="en-US" altLang="zh-TW" sz="2000" dirty="0"/>
          </a:p>
          <a:p>
            <a:pPr>
              <a:lnSpc>
                <a:spcPct val="150000"/>
              </a:lnSpc>
            </a:pPr>
            <a:r>
              <a:rPr lang="zh-TW" altLang="en-US" sz="2000" dirty="0"/>
              <a:t>劇本 </a:t>
            </a:r>
            <a:r>
              <a:rPr lang="en-US" altLang="zh-TW" sz="2000" dirty="0"/>
              <a:t>:</a:t>
            </a:r>
            <a:r>
              <a:rPr lang="zh-TW" altLang="en-US" sz="2000" dirty="0"/>
              <a:t> 在</a:t>
            </a:r>
            <a:r>
              <a:rPr lang="en-US" altLang="zh-TW" sz="2000" dirty="0"/>
              <a:t>4.5</a:t>
            </a:r>
            <a:r>
              <a:rPr lang="zh-TW" altLang="en-US" sz="2000" dirty="0"/>
              <a:t>公里處，左側會出現一個行人，原處於手動模式會由系統自動介入干預，車輛會在行人前方</a:t>
            </a:r>
            <a:r>
              <a:rPr lang="en-US" altLang="zh-TW" sz="2000" dirty="0"/>
              <a:t>50</a:t>
            </a:r>
            <a:r>
              <a:rPr lang="zh-TW" altLang="en-US" sz="2000" dirty="0"/>
              <a:t>公尺處自動向右變道，並在</a:t>
            </a:r>
            <a:r>
              <a:rPr lang="en-US" altLang="zh-TW" sz="2000" dirty="0"/>
              <a:t>HMI</a:t>
            </a:r>
            <a:r>
              <a:rPr lang="zh-TW" altLang="en-US" sz="2000" dirty="0"/>
              <a:t>上顯示行人位置。完成自動干預後，車輛將以時速</a:t>
            </a:r>
            <a:r>
              <a:rPr lang="en-US" altLang="zh-TW" sz="2000" dirty="0"/>
              <a:t>40</a:t>
            </a:r>
            <a:r>
              <a:rPr lang="zh-TW" altLang="en-US" sz="2000" dirty="0"/>
              <a:t>公里</a:t>
            </a:r>
            <a:r>
              <a:rPr lang="en-US" altLang="zh-TW" sz="2000" dirty="0"/>
              <a:t>/</a:t>
            </a:r>
            <a:r>
              <a:rPr lang="zh-TW" altLang="en-US" sz="2000" dirty="0"/>
              <a:t>小時的自動駕駛速度，完成後續的路段。</a:t>
            </a:r>
            <a:endParaRPr lang="en-US" altLang="zh-TW" sz="2000" dirty="0"/>
          </a:p>
        </p:txBody>
      </p:sp>
      <p:pic>
        <p:nvPicPr>
          <p:cNvPr id="2" name="圖片 1">
            <a:extLst>
              <a:ext uri="{FF2B5EF4-FFF2-40B4-BE49-F238E27FC236}">
                <a16:creationId xmlns:a16="http://schemas.microsoft.com/office/drawing/2014/main" id="{7156D9A9-3A05-4E73-94A2-41D46A9E3BB0}"/>
              </a:ext>
            </a:extLst>
          </p:cNvPr>
          <p:cNvPicPr>
            <a:picLocks noChangeAspect="1"/>
          </p:cNvPicPr>
          <p:nvPr/>
        </p:nvPicPr>
        <p:blipFill>
          <a:blip r:embed="rId3"/>
          <a:stretch>
            <a:fillRect/>
          </a:stretch>
        </p:blipFill>
        <p:spPr>
          <a:xfrm>
            <a:off x="1799771" y="3867727"/>
            <a:ext cx="8592457" cy="2990273"/>
          </a:xfrm>
          <a:prstGeom prst="rect">
            <a:avLst/>
          </a:prstGeom>
        </p:spPr>
      </p:pic>
    </p:spTree>
    <p:extLst>
      <p:ext uri="{BB962C8B-B14F-4D97-AF65-F5344CB8AC3E}">
        <p14:creationId xmlns:p14="http://schemas.microsoft.com/office/powerpoint/2010/main" val="407440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738339B5-5EB3-4F1B-9C00-AC975AAAC88A}"/>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實驗設計</a:t>
            </a:r>
          </a:p>
        </p:txBody>
      </p:sp>
      <p:sp>
        <p:nvSpPr>
          <p:cNvPr id="10" name="文字方塊 9">
            <a:extLst>
              <a:ext uri="{FF2B5EF4-FFF2-40B4-BE49-F238E27FC236}">
                <a16:creationId xmlns:a16="http://schemas.microsoft.com/office/drawing/2014/main" id="{AE8D0E1E-C37B-4DF5-A0A4-1EFC380E8EB0}"/>
              </a:ext>
            </a:extLst>
          </p:cNvPr>
          <p:cNvSpPr txBox="1"/>
          <p:nvPr/>
        </p:nvSpPr>
        <p:spPr>
          <a:xfrm>
            <a:off x="3076901" y="201072"/>
            <a:ext cx="2604052" cy="400110"/>
          </a:xfrm>
          <a:prstGeom prst="rect">
            <a:avLst/>
          </a:prstGeom>
          <a:noFill/>
        </p:spPr>
        <p:txBody>
          <a:bodyPr wrap="square" rtlCol="0">
            <a:spAutoFit/>
          </a:bodyPr>
          <a:lstStyle/>
          <a:p>
            <a:r>
              <a:rPr lang="zh-TW" altLang="en-US" sz="2000" b="1" spc="300" dirty="0">
                <a:solidFill>
                  <a:schemeClr val="accent4">
                    <a:lumMod val="20000"/>
                    <a:lumOff val="80000"/>
                  </a:schemeClr>
                </a:solidFill>
              </a:rPr>
              <a:t>自變項</a:t>
            </a:r>
          </a:p>
        </p:txBody>
      </p:sp>
      <p:pic>
        <p:nvPicPr>
          <p:cNvPr id="2" name="圖片 1">
            <a:extLst>
              <a:ext uri="{FF2B5EF4-FFF2-40B4-BE49-F238E27FC236}">
                <a16:creationId xmlns:a16="http://schemas.microsoft.com/office/drawing/2014/main" id="{D6F0DAB3-9020-4CB8-B326-3EC29AA63EFD}"/>
              </a:ext>
            </a:extLst>
          </p:cNvPr>
          <p:cNvPicPr>
            <a:picLocks noChangeAspect="1"/>
          </p:cNvPicPr>
          <p:nvPr/>
        </p:nvPicPr>
        <p:blipFill>
          <a:blip r:embed="rId3"/>
          <a:stretch>
            <a:fillRect/>
          </a:stretch>
        </p:blipFill>
        <p:spPr>
          <a:xfrm>
            <a:off x="431137" y="1664564"/>
            <a:ext cx="5398679" cy="2556409"/>
          </a:xfrm>
          <a:prstGeom prst="rect">
            <a:avLst/>
          </a:prstGeom>
        </p:spPr>
      </p:pic>
      <p:pic>
        <p:nvPicPr>
          <p:cNvPr id="3" name="圖片 2">
            <a:extLst>
              <a:ext uri="{FF2B5EF4-FFF2-40B4-BE49-F238E27FC236}">
                <a16:creationId xmlns:a16="http://schemas.microsoft.com/office/drawing/2014/main" id="{834D8311-5B34-4F5B-ABA1-32AB983906DC}"/>
              </a:ext>
            </a:extLst>
          </p:cNvPr>
          <p:cNvPicPr>
            <a:picLocks noChangeAspect="1"/>
          </p:cNvPicPr>
          <p:nvPr/>
        </p:nvPicPr>
        <p:blipFill>
          <a:blip r:embed="rId4"/>
          <a:stretch>
            <a:fillRect/>
          </a:stretch>
        </p:blipFill>
        <p:spPr>
          <a:xfrm>
            <a:off x="6469525" y="1664564"/>
            <a:ext cx="5398679" cy="2556409"/>
          </a:xfrm>
          <a:prstGeom prst="rect">
            <a:avLst/>
          </a:prstGeom>
        </p:spPr>
      </p:pic>
      <p:sp>
        <p:nvSpPr>
          <p:cNvPr id="9" name="文字方塊 8">
            <a:extLst>
              <a:ext uri="{FF2B5EF4-FFF2-40B4-BE49-F238E27FC236}">
                <a16:creationId xmlns:a16="http://schemas.microsoft.com/office/drawing/2014/main" id="{7BF9609C-14E5-4C1E-9FFD-026ADB12CD69}"/>
              </a:ext>
            </a:extLst>
          </p:cNvPr>
          <p:cNvSpPr txBox="1"/>
          <p:nvPr/>
        </p:nvSpPr>
        <p:spPr>
          <a:xfrm>
            <a:off x="1098469" y="1153179"/>
            <a:ext cx="4064014" cy="500265"/>
          </a:xfrm>
          <a:prstGeom prst="rect">
            <a:avLst/>
          </a:prstGeom>
          <a:noFill/>
        </p:spPr>
        <p:txBody>
          <a:bodyPr wrap="square" rtlCol="0">
            <a:spAutoFit/>
          </a:bodyPr>
          <a:lstStyle/>
          <a:p>
            <a:pPr algn="ctr">
              <a:lnSpc>
                <a:spcPct val="150000"/>
              </a:lnSpc>
            </a:pPr>
            <a:r>
              <a:rPr lang="en-US" altLang="zh-TW" sz="2000" b="1" dirty="0"/>
              <a:t>S-HUD</a:t>
            </a:r>
            <a:r>
              <a:rPr lang="zh-TW" altLang="en-US" sz="2000" b="1" dirty="0"/>
              <a:t> </a:t>
            </a:r>
            <a:r>
              <a:rPr lang="en-US" altLang="zh-TW" sz="2000" b="1" dirty="0"/>
              <a:t>(</a:t>
            </a:r>
            <a:r>
              <a:rPr lang="zh-TW" altLang="en-US" sz="2000" b="1" dirty="0"/>
              <a:t>靜態抬頭顯示器</a:t>
            </a:r>
            <a:r>
              <a:rPr lang="en-US" altLang="zh-TW" sz="2000" b="1" dirty="0"/>
              <a:t>)</a:t>
            </a:r>
          </a:p>
        </p:txBody>
      </p:sp>
      <p:sp>
        <p:nvSpPr>
          <p:cNvPr id="11" name="文字方塊 10">
            <a:extLst>
              <a:ext uri="{FF2B5EF4-FFF2-40B4-BE49-F238E27FC236}">
                <a16:creationId xmlns:a16="http://schemas.microsoft.com/office/drawing/2014/main" id="{73D5B325-52D4-407A-ACF2-8D682641640D}"/>
              </a:ext>
            </a:extLst>
          </p:cNvPr>
          <p:cNvSpPr txBox="1"/>
          <p:nvPr/>
        </p:nvSpPr>
        <p:spPr>
          <a:xfrm>
            <a:off x="7260235" y="1164987"/>
            <a:ext cx="3817257" cy="500265"/>
          </a:xfrm>
          <a:prstGeom prst="rect">
            <a:avLst/>
          </a:prstGeom>
          <a:noFill/>
        </p:spPr>
        <p:txBody>
          <a:bodyPr wrap="square" rtlCol="0">
            <a:spAutoFit/>
          </a:bodyPr>
          <a:lstStyle/>
          <a:p>
            <a:pPr algn="ctr">
              <a:lnSpc>
                <a:spcPct val="150000"/>
              </a:lnSpc>
            </a:pPr>
            <a:r>
              <a:rPr lang="en-US" altLang="zh-TW" sz="2000" b="1" dirty="0"/>
              <a:t>AR-HUD</a:t>
            </a:r>
            <a:r>
              <a:rPr lang="zh-TW" altLang="en-US" sz="2000" b="1" dirty="0"/>
              <a:t> </a:t>
            </a:r>
            <a:r>
              <a:rPr lang="en-US" altLang="zh-TW" sz="2000" b="1" dirty="0"/>
              <a:t>(</a:t>
            </a:r>
            <a:r>
              <a:rPr lang="zh-TW" altLang="en-US" sz="2000" b="1" dirty="0"/>
              <a:t>擴增實境顯示器</a:t>
            </a:r>
            <a:r>
              <a:rPr lang="en-US" altLang="zh-TW" sz="2000" b="1" dirty="0"/>
              <a:t>)</a:t>
            </a:r>
          </a:p>
        </p:txBody>
      </p:sp>
      <p:sp>
        <p:nvSpPr>
          <p:cNvPr id="12" name="文字方塊 11">
            <a:extLst>
              <a:ext uri="{FF2B5EF4-FFF2-40B4-BE49-F238E27FC236}">
                <a16:creationId xmlns:a16="http://schemas.microsoft.com/office/drawing/2014/main" id="{95422EA1-9ACC-4374-86A1-A012E6559C55}"/>
              </a:ext>
            </a:extLst>
          </p:cNvPr>
          <p:cNvSpPr txBox="1"/>
          <p:nvPr/>
        </p:nvSpPr>
        <p:spPr>
          <a:xfrm>
            <a:off x="431137" y="4416343"/>
            <a:ext cx="7343997" cy="5002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000" dirty="0"/>
              <a:t>HMI</a:t>
            </a:r>
            <a:r>
              <a:rPr lang="zh-TW" altLang="en-US" sz="2000" dirty="0"/>
              <a:t>會在行人前</a:t>
            </a:r>
            <a:r>
              <a:rPr lang="en-US" altLang="zh-TW" sz="2000" dirty="0"/>
              <a:t>50</a:t>
            </a:r>
            <a:r>
              <a:rPr lang="zh-TW" altLang="en-US" sz="2000" dirty="0"/>
              <a:t>公尺處呈現，當經過行人後便消失</a:t>
            </a:r>
            <a:endParaRPr lang="en-US" altLang="zh-TW" sz="2000" dirty="0"/>
          </a:p>
        </p:txBody>
      </p:sp>
      <p:sp>
        <p:nvSpPr>
          <p:cNvPr id="14" name="文字方塊 13">
            <a:extLst>
              <a:ext uri="{FF2B5EF4-FFF2-40B4-BE49-F238E27FC236}">
                <a16:creationId xmlns:a16="http://schemas.microsoft.com/office/drawing/2014/main" id="{74A2192C-BE4B-4E48-A155-FBE4FD19C6B0}"/>
              </a:ext>
            </a:extLst>
          </p:cNvPr>
          <p:cNvSpPr txBox="1"/>
          <p:nvPr/>
        </p:nvSpPr>
        <p:spPr>
          <a:xfrm>
            <a:off x="87549" y="1033355"/>
            <a:ext cx="2604052" cy="400110"/>
          </a:xfrm>
          <a:prstGeom prst="rect">
            <a:avLst/>
          </a:prstGeom>
          <a:noFill/>
        </p:spPr>
        <p:txBody>
          <a:bodyPr wrap="square" rtlCol="0">
            <a:spAutoFit/>
          </a:bodyPr>
          <a:lstStyle/>
          <a:p>
            <a:r>
              <a:rPr lang="zh-TW" altLang="en-US" sz="2000" b="1" spc="300" dirty="0"/>
              <a:t>自變項 </a:t>
            </a:r>
            <a:r>
              <a:rPr lang="en-US" altLang="zh-TW" sz="2000" b="1" spc="300" dirty="0"/>
              <a:t>:</a:t>
            </a:r>
            <a:endParaRPr lang="zh-TW" altLang="en-US" sz="2000" b="1" spc="300" dirty="0"/>
          </a:p>
        </p:txBody>
      </p:sp>
    </p:spTree>
    <p:extLst>
      <p:ext uri="{BB962C8B-B14F-4D97-AF65-F5344CB8AC3E}">
        <p14:creationId xmlns:p14="http://schemas.microsoft.com/office/powerpoint/2010/main" val="387778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738339B5-5EB3-4F1B-9C00-AC975AAAC88A}"/>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實驗設計</a:t>
            </a:r>
          </a:p>
        </p:txBody>
      </p:sp>
      <p:sp>
        <p:nvSpPr>
          <p:cNvPr id="10" name="文字方塊 9">
            <a:extLst>
              <a:ext uri="{FF2B5EF4-FFF2-40B4-BE49-F238E27FC236}">
                <a16:creationId xmlns:a16="http://schemas.microsoft.com/office/drawing/2014/main" id="{AE8D0E1E-C37B-4DF5-A0A4-1EFC380E8EB0}"/>
              </a:ext>
            </a:extLst>
          </p:cNvPr>
          <p:cNvSpPr txBox="1"/>
          <p:nvPr/>
        </p:nvSpPr>
        <p:spPr>
          <a:xfrm>
            <a:off x="3076901" y="201072"/>
            <a:ext cx="2604052" cy="400110"/>
          </a:xfrm>
          <a:prstGeom prst="rect">
            <a:avLst/>
          </a:prstGeom>
          <a:noFill/>
        </p:spPr>
        <p:txBody>
          <a:bodyPr wrap="square" rtlCol="0">
            <a:spAutoFit/>
          </a:bodyPr>
          <a:lstStyle/>
          <a:p>
            <a:r>
              <a:rPr lang="zh-TW" altLang="en-US" sz="2000" b="1" spc="300" dirty="0">
                <a:solidFill>
                  <a:schemeClr val="accent4">
                    <a:lumMod val="20000"/>
                    <a:lumOff val="80000"/>
                  </a:schemeClr>
                </a:solidFill>
              </a:rPr>
              <a:t>依變項</a:t>
            </a:r>
          </a:p>
        </p:txBody>
      </p:sp>
      <p:sp>
        <p:nvSpPr>
          <p:cNvPr id="14" name="文字方塊 13">
            <a:extLst>
              <a:ext uri="{FF2B5EF4-FFF2-40B4-BE49-F238E27FC236}">
                <a16:creationId xmlns:a16="http://schemas.microsoft.com/office/drawing/2014/main" id="{74A2192C-BE4B-4E48-A155-FBE4FD19C6B0}"/>
              </a:ext>
            </a:extLst>
          </p:cNvPr>
          <p:cNvSpPr txBox="1"/>
          <p:nvPr/>
        </p:nvSpPr>
        <p:spPr>
          <a:xfrm>
            <a:off x="87549" y="1033355"/>
            <a:ext cx="2604052" cy="400110"/>
          </a:xfrm>
          <a:prstGeom prst="rect">
            <a:avLst/>
          </a:prstGeom>
          <a:noFill/>
        </p:spPr>
        <p:txBody>
          <a:bodyPr wrap="square" rtlCol="0">
            <a:spAutoFit/>
          </a:bodyPr>
          <a:lstStyle/>
          <a:p>
            <a:r>
              <a:rPr lang="zh-TW" altLang="en-US" sz="2000" b="1" spc="300" dirty="0"/>
              <a:t>依變項 </a:t>
            </a:r>
            <a:r>
              <a:rPr lang="en-US" altLang="zh-TW" sz="2000" b="1" spc="300" dirty="0"/>
              <a:t>:</a:t>
            </a:r>
            <a:endParaRPr lang="zh-TW" altLang="en-US" sz="2000" b="1" spc="300" dirty="0"/>
          </a:p>
        </p:txBody>
      </p:sp>
      <p:sp>
        <p:nvSpPr>
          <p:cNvPr id="16" name="文字方塊 15">
            <a:extLst>
              <a:ext uri="{FF2B5EF4-FFF2-40B4-BE49-F238E27FC236}">
                <a16:creationId xmlns:a16="http://schemas.microsoft.com/office/drawing/2014/main" id="{55695900-98B7-4E42-B6A8-BF1A0423CE06}"/>
              </a:ext>
            </a:extLst>
          </p:cNvPr>
          <p:cNvSpPr txBox="1"/>
          <p:nvPr/>
        </p:nvSpPr>
        <p:spPr>
          <a:xfrm>
            <a:off x="271480" y="1433465"/>
            <a:ext cx="1556836" cy="961930"/>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TW" altLang="en-US" sz="2000" dirty="0"/>
              <a:t>眼動分析</a:t>
            </a:r>
            <a:endParaRPr lang="en-US" altLang="zh-TW" sz="2000" dirty="0"/>
          </a:p>
          <a:p>
            <a:pPr marL="342900" indent="-342900">
              <a:lnSpc>
                <a:spcPct val="150000"/>
              </a:lnSpc>
              <a:buFont typeface="Wingdings" panose="05000000000000000000" pitchFamily="2" charset="2"/>
              <a:buChar char="Ø"/>
            </a:pPr>
            <a:r>
              <a:rPr lang="zh-TW" altLang="en-US" sz="2000" dirty="0"/>
              <a:t>主觀評價</a:t>
            </a:r>
          </a:p>
        </p:txBody>
      </p:sp>
      <p:graphicFrame>
        <p:nvGraphicFramePr>
          <p:cNvPr id="7" name="表格 6">
            <a:extLst>
              <a:ext uri="{FF2B5EF4-FFF2-40B4-BE49-F238E27FC236}">
                <a16:creationId xmlns:a16="http://schemas.microsoft.com/office/drawing/2014/main" id="{FD43AAA5-0F80-4167-BD3F-EF36C3CBE60C}"/>
              </a:ext>
            </a:extLst>
          </p:cNvPr>
          <p:cNvGraphicFramePr>
            <a:graphicFrameLocks noGrp="1"/>
          </p:cNvGraphicFramePr>
          <p:nvPr>
            <p:extLst>
              <p:ext uri="{D42A27DB-BD31-4B8C-83A1-F6EECF244321}">
                <p14:modId xmlns:p14="http://schemas.microsoft.com/office/powerpoint/2010/main" val="1137360113"/>
              </p:ext>
            </p:extLst>
          </p:nvPr>
        </p:nvGraphicFramePr>
        <p:xfrm>
          <a:off x="2012247" y="863811"/>
          <a:ext cx="6662185" cy="5943600"/>
        </p:xfrm>
        <a:graphic>
          <a:graphicData uri="http://schemas.openxmlformats.org/drawingml/2006/table">
            <a:tbl>
              <a:tblPr firstRow="1" bandRow="1">
                <a:tableStyleId>{5940675A-B579-460E-94D1-54222C63F5DA}</a:tableStyleId>
              </a:tblPr>
              <a:tblGrid>
                <a:gridCol w="744670">
                  <a:extLst>
                    <a:ext uri="{9D8B030D-6E8A-4147-A177-3AD203B41FA5}">
                      <a16:colId xmlns:a16="http://schemas.microsoft.com/office/drawing/2014/main" val="3037567866"/>
                    </a:ext>
                  </a:extLst>
                </a:gridCol>
                <a:gridCol w="5917515">
                  <a:extLst>
                    <a:ext uri="{9D8B030D-6E8A-4147-A177-3AD203B41FA5}">
                      <a16:colId xmlns:a16="http://schemas.microsoft.com/office/drawing/2014/main" val="3365649036"/>
                    </a:ext>
                  </a:extLst>
                </a:gridCol>
              </a:tblGrid>
              <a:tr h="370840">
                <a:tc>
                  <a:txBody>
                    <a:bodyPr/>
                    <a:lstStyle/>
                    <a:p>
                      <a:pPr algn="ctr"/>
                      <a:r>
                        <a:rPr lang="zh-TW" altLang="en-US" sz="2000" b="1" dirty="0"/>
                        <a:t>題數</a:t>
                      </a:r>
                    </a:p>
                  </a:txBody>
                  <a:tcPr/>
                </a:tc>
                <a:tc>
                  <a:txBody>
                    <a:bodyPr/>
                    <a:lstStyle/>
                    <a:p>
                      <a:pPr algn="ctr"/>
                      <a:r>
                        <a:rPr lang="zh-TW" altLang="en-US" sz="2000" b="1" dirty="0"/>
                        <a:t>問題</a:t>
                      </a:r>
                    </a:p>
                  </a:txBody>
                  <a:tcPr/>
                </a:tc>
                <a:extLst>
                  <a:ext uri="{0D108BD9-81ED-4DB2-BD59-A6C34878D82A}">
                    <a16:rowId xmlns:a16="http://schemas.microsoft.com/office/drawing/2014/main" val="578686178"/>
                  </a:ext>
                </a:extLst>
              </a:tr>
              <a:tr h="370840">
                <a:tc>
                  <a:txBody>
                    <a:bodyPr/>
                    <a:lstStyle/>
                    <a:p>
                      <a:pPr algn="ctr"/>
                      <a:r>
                        <a:rPr lang="en-US" altLang="zh-TW" sz="2000" dirty="0"/>
                        <a:t>Q1</a:t>
                      </a:r>
                      <a:endParaRPr lang="zh-TW" altLang="en-US" sz="2000" dirty="0"/>
                    </a:p>
                  </a:txBody>
                  <a:tcPr>
                    <a:solidFill>
                      <a:schemeClr val="accent4">
                        <a:lumMod val="20000"/>
                        <a:lumOff val="80000"/>
                      </a:schemeClr>
                    </a:solidFill>
                  </a:tcPr>
                </a:tc>
                <a:tc>
                  <a:txBody>
                    <a:bodyPr/>
                    <a:lstStyle/>
                    <a:p>
                      <a:r>
                        <a:rPr lang="zh-TW" altLang="en-US" sz="2000" dirty="0"/>
                        <a:t>我可以輕鬆識別視覺提示</a:t>
                      </a:r>
                    </a:p>
                  </a:txBody>
                  <a:tcPr>
                    <a:solidFill>
                      <a:schemeClr val="accent4">
                        <a:lumMod val="20000"/>
                        <a:lumOff val="80000"/>
                      </a:schemeClr>
                    </a:solidFill>
                  </a:tcPr>
                </a:tc>
                <a:extLst>
                  <a:ext uri="{0D108BD9-81ED-4DB2-BD59-A6C34878D82A}">
                    <a16:rowId xmlns:a16="http://schemas.microsoft.com/office/drawing/2014/main" val="708411338"/>
                  </a:ext>
                </a:extLst>
              </a:tr>
              <a:tr h="370840">
                <a:tc>
                  <a:txBody>
                    <a:bodyPr/>
                    <a:lstStyle/>
                    <a:p>
                      <a:pPr algn="ctr"/>
                      <a:r>
                        <a:rPr lang="en-US" altLang="zh-TW" sz="2000" dirty="0"/>
                        <a:t>Q2</a:t>
                      </a:r>
                      <a:endParaRPr lang="zh-TW" altLang="en-US" sz="2000" dirty="0"/>
                    </a:p>
                  </a:txBody>
                  <a:tcPr>
                    <a:solidFill>
                      <a:schemeClr val="accent4">
                        <a:lumMod val="20000"/>
                        <a:lumOff val="80000"/>
                      </a:schemeClr>
                    </a:solidFill>
                  </a:tcPr>
                </a:tc>
                <a:tc>
                  <a:txBody>
                    <a:bodyPr/>
                    <a:lstStyle/>
                    <a:p>
                      <a:r>
                        <a:rPr lang="zh-TW" altLang="en-US" sz="2000" dirty="0"/>
                        <a:t>視覺提示沒有問題</a:t>
                      </a:r>
                    </a:p>
                  </a:txBody>
                  <a:tcPr>
                    <a:solidFill>
                      <a:schemeClr val="accent4">
                        <a:lumMod val="20000"/>
                        <a:lumOff val="80000"/>
                      </a:schemeClr>
                    </a:solidFill>
                  </a:tcPr>
                </a:tc>
                <a:extLst>
                  <a:ext uri="{0D108BD9-81ED-4DB2-BD59-A6C34878D82A}">
                    <a16:rowId xmlns:a16="http://schemas.microsoft.com/office/drawing/2014/main" val="922528274"/>
                  </a:ext>
                </a:extLst>
              </a:tr>
              <a:tr h="370840">
                <a:tc>
                  <a:txBody>
                    <a:bodyPr/>
                    <a:lstStyle/>
                    <a:p>
                      <a:pPr algn="ctr"/>
                      <a:r>
                        <a:rPr lang="en-US" altLang="zh-TW" sz="2000" dirty="0"/>
                        <a:t>Q3</a:t>
                      </a:r>
                      <a:endParaRPr lang="zh-TW" altLang="en-US" sz="2000" dirty="0"/>
                    </a:p>
                  </a:txBody>
                  <a:tcPr>
                    <a:solidFill>
                      <a:schemeClr val="accent4">
                        <a:lumMod val="20000"/>
                        <a:lumOff val="80000"/>
                      </a:schemeClr>
                    </a:solidFill>
                  </a:tcPr>
                </a:tc>
                <a:tc>
                  <a:txBody>
                    <a:bodyPr/>
                    <a:lstStyle/>
                    <a:p>
                      <a:r>
                        <a:rPr lang="zh-TW" altLang="en-US" sz="2000" dirty="0"/>
                        <a:t>視覺提示很煩人</a:t>
                      </a:r>
                    </a:p>
                  </a:txBody>
                  <a:tcPr>
                    <a:solidFill>
                      <a:schemeClr val="accent4">
                        <a:lumMod val="20000"/>
                        <a:lumOff val="80000"/>
                      </a:schemeClr>
                    </a:solidFill>
                  </a:tcPr>
                </a:tc>
                <a:extLst>
                  <a:ext uri="{0D108BD9-81ED-4DB2-BD59-A6C34878D82A}">
                    <a16:rowId xmlns:a16="http://schemas.microsoft.com/office/drawing/2014/main" val="3512467625"/>
                  </a:ext>
                </a:extLst>
              </a:tr>
              <a:tr h="370840">
                <a:tc>
                  <a:txBody>
                    <a:bodyPr/>
                    <a:lstStyle/>
                    <a:p>
                      <a:pPr algn="ctr"/>
                      <a:r>
                        <a:rPr lang="en-US" altLang="zh-TW" sz="2000" dirty="0"/>
                        <a:t>Q4</a:t>
                      </a:r>
                      <a:endParaRPr lang="zh-TW" altLang="en-US" sz="2000" dirty="0"/>
                    </a:p>
                  </a:txBody>
                  <a:tcPr>
                    <a:solidFill>
                      <a:schemeClr val="accent2">
                        <a:lumMod val="20000"/>
                        <a:lumOff val="80000"/>
                      </a:schemeClr>
                    </a:solidFill>
                  </a:tcPr>
                </a:tc>
                <a:tc>
                  <a:txBody>
                    <a:bodyPr/>
                    <a:lstStyle/>
                    <a:p>
                      <a:r>
                        <a:rPr lang="zh-TW" altLang="en-US" sz="2000" dirty="0"/>
                        <a:t>執行自動干預沒有任何問題</a:t>
                      </a:r>
                    </a:p>
                  </a:txBody>
                  <a:tcPr>
                    <a:solidFill>
                      <a:schemeClr val="accent2">
                        <a:lumMod val="20000"/>
                        <a:lumOff val="80000"/>
                      </a:schemeClr>
                    </a:solidFill>
                  </a:tcPr>
                </a:tc>
                <a:extLst>
                  <a:ext uri="{0D108BD9-81ED-4DB2-BD59-A6C34878D82A}">
                    <a16:rowId xmlns:a16="http://schemas.microsoft.com/office/drawing/2014/main" val="464016743"/>
                  </a:ext>
                </a:extLst>
              </a:tr>
              <a:tr h="370840">
                <a:tc>
                  <a:txBody>
                    <a:bodyPr/>
                    <a:lstStyle/>
                    <a:p>
                      <a:pPr algn="ctr"/>
                      <a:r>
                        <a:rPr lang="en-US" altLang="zh-TW" sz="2000" dirty="0"/>
                        <a:t>Q5</a:t>
                      </a:r>
                      <a:endParaRPr lang="zh-TW" altLang="en-US" sz="2000" dirty="0"/>
                    </a:p>
                  </a:txBody>
                  <a:tcPr>
                    <a:solidFill>
                      <a:schemeClr val="accent2">
                        <a:lumMod val="20000"/>
                        <a:lumOff val="80000"/>
                      </a:schemeClr>
                    </a:solidFill>
                  </a:tcPr>
                </a:tc>
                <a:tc>
                  <a:txBody>
                    <a:bodyPr/>
                    <a:lstStyle/>
                    <a:p>
                      <a:r>
                        <a:rPr lang="zh-TW" altLang="en-US" sz="2000" dirty="0"/>
                        <a:t>自動干預功能比較麻煩</a:t>
                      </a:r>
                    </a:p>
                  </a:txBody>
                  <a:tcPr>
                    <a:solidFill>
                      <a:schemeClr val="accent2">
                        <a:lumMod val="20000"/>
                        <a:lumOff val="80000"/>
                      </a:schemeClr>
                    </a:solidFill>
                  </a:tcPr>
                </a:tc>
                <a:extLst>
                  <a:ext uri="{0D108BD9-81ED-4DB2-BD59-A6C34878D82A}">
                    <a16:rowId xmlns:a16="http://schemas.microsoft.com/office/drawing/2014/main" val="2393447248"/>
                  </a:ext>
                </a:extLst>
              </a:tr>
              <a:tr h="370840">
                <a:tc>
                  <a:txBody>
                    <a:bodyPr/>
                    <a:lstStyle/>
                    <a:p>
                      <a:pPr algn="ctr"/>
                      <a:r>
                        <a:rPr lang="en-US" altLang="zh-TW" sz="2000" dirty="0"/>
                        <a:t>Q6</a:t>
                      </a:r>
                      <a:endParaRPr lang="zh-TW" altLang="en-US" sz="2000" dirty="0"/>
                    </a:p>
                  </a:txBody>
                  <a:tcPr/>
                </a:tc>
                <a:tc>
                  <a:txBody>
                    <a:bodyPr/>
                    <a:lstStyle/>
                    <a:p>
                      <a:r>
                        <a:rPr lang="zh-TW" altLang="en-US" sz="2000" dirty="0"/>
                        <a:t>視覺提示讓我了解了自動干預的執行情況</a:t>
                      </a:r>
                    </a:p>
                  </a:txBody>
                  <a:tcPr/>
                </a:tc>
                <a:extLst>
                  <a:ext uri="{0D108BD9-81ED-4DB2-BD59-A6C34878D82A}">
                    <a16:rowId xmlns:a16="http://schemas.microsoft.com/office/drawing/2014/main" val="416558128"/>
                  </a:ext>
                </a:extLst>
              </a:tr>
              <a:tr h="370840">
                <a:tc>
                  <a:txBody>
                    <a:bodyPr/>
                    <a:lstStyle/>
                    <a:p>
                      <a:pPr algn="ctr"/>
                      <a:r>
                        <a:rPr lang="en-US" altLang="zh-TW" sz="2000" dirty="0"/>
                        <a:t>Q7</a:t>
                      </a:r>
                      <a:endParaRPr lang="zh-TW" altLang="en-US" sz="2000" dirty="0"/>
                    </a:p>
                  </a:txBody>
                  <a:tcPr/>
                </a:tc>
                <a:tc>
                  <a:txBody>
                    <a:bodyPr/>
                    <a:lstStyle/>
                    <a:p>
                      <a:r>
                        <a:rPr lang="zh-TW" altLang="en-US" sz="2000" dirty="0"/>
                        <a:t>執行自動干預的原因可以從視覺提示中理解</a:t>
                      </a:r>
                    </a:p>
                  </a:txBody>
                  <a:tcPr/>
                </a:tc>
                <a:extLst>
                  <a:ext uri="{0D108BD9-81ED-4DB2-BD59-A6C34878D82A}">
                    <a16:rowId xmlns:a16="http://schemas.microsoft.com/office/drawing/2014/main" val="4038236211"/>
                  </a:ext>
                </a:extLst>
              </a:tr>
              <a:tr h="370840">
                <a:tc>
                  <a:txBody>
                    <a:bodyPr/>
                    <a:lstStyle/>
                    <a:p>
                      <a:pPr algn="ctr"/>
                      <a:r>
                        <a:rPr lang="en-US" altLang="zh-TW" sz="2000" dirty="0"/>
                        <a:t>Q8</a:t>
                      </a:r>
                      <a:endParaRPr lang="zh-TW" altLang="en-US" sz="2000" dirty="0"/>
                    </a:p>
                  </a:txBody>
                  <a:tcPr/>
                </a:tc>
                <a:tc>
                  <a:txBody>
                    <a:bodyPr/>
                    <a:lstStyle/>
                    <a:p>
                      <a:r>
                        <a:rPr lang="zh-TW" altLang="en-US" sz="2000" dirty="0"/>
                        <a:t>我對視覺提示沒有任何抱怨</a:t>
                      </a:r>
                    </a:p>
                  </a:txBody>
                  <a:tcPr/>
                </a:tc>
                <a:extLst>
                  <a:ext uri="{0D108BD9-81ED-4DB2-BD59-A6C34878D82A}">
                    <a16:rowId xmlns:a16="http://schemas.microsoft.com/office/drawing/2014/main" val="4163969662"/>
                  </a:ext>
                </a:extLst>
              </a:tr>
              <a:tr h="370840">
                <a:tc>
                  <a:txBody>
                    <a:bodyPr/>
                    <a:lstStyle/>
                    <a:p>
                      <a:pPr algn="ctr"/>
                      <a:r>
                        <a:rPr lang="en-US" altLang="zh-TW" sz="2000" dirty="0"/>
                        <a:t>Q9</a:t>
                      </a:r>
                      <a:endParaRPr lang="zh-TW" altLang="en-US" sz="2000" dirty="0"/>
                    </a:p>
                  </a:txBody>
                  <a:tcPr/>
                </a:tc>
                <a:tc>
                  <a:txBody>
                    <a:bodyPr/>
                    <a:lstStyle/>
                    <a:p>
                      <a:r>
                        <a:rPr lang="zh-TW" altLang="en-US" sz="2000" dirty="0"/>
                        <a:t>感謝視覺提示，我在自動干預過程中沒有任何焦慮</a:t>
                      </a:r>
                    </a:p>
                  </a:txBody>
                  <a:tcPr/>
                </a:tc>
                <a:extLst>
                  <a:ext uri="{0D108BD9-81ED-4DB2-BD59-A6C34878D82A}">
                    <a16:rowId xmlns:a16="http://schemas.microsoft.com/office/drawing/2014/main" val="3030495676"/>
                  </a:ext>
                </a:extLst>
              </a:tr>
              <a:tr h="370840">
                <a:tc>
                  <a:txBody>
                    <a:bodyPr/>
                    <a:lstStyle/>
                    <a:p>
                      <a:pPr algn="ctr"/>
                      <a:r>
                        <a:rPr lang="en-US" altLang="zh-TW" sz="2000" dirty="0"/>
                        <a:t>Q10</a:t>
                      </a:r>
                      <a:endParaRPr lang="zh-TW" altLang="en-US" sz="2000" dirty="0"/>
                    </a:p>
                  </a:txBody>
                  <a:tcPr/>
                </a:tc>
                <a:tc>
                  <a:txBody>
                    <a:bodyPr/>
                    <a:lstStyle/>
                    <a:p>
                      <a:r>
                        <a:rPr lang="zh-TW" altLang="en-US" sz="2000" dirty="0"/>
                        <a:t>由於視覺提示，自動干預的功能是可靠的</a:t>
                      </a:r>
                    </a:p>
                  </a:txBody>
                  <a:tcPr/>
                </a:tc>
                <a:extLst>
                  <a:ext uri="{0D108BD9-81ED-4DB2-BD59-A6C34878D82A}">
                    <a16:rowId xmlns:a16="http://schemas.microsoft.com/office/drawing/2014/main" val="4011924003"/>
                  </a:ext>
                </a:extLst>
              </a:tr>
              <a:tr h="370840">
                <a:tc>
                  <a:txBody>
                    <a:bodyPr/>
                    <a:lstStyle/>
                    <a:p>
                      <a:pPr algn="ctr"/>
                      <a:r>
                        <a:rPr lang="en-US" altLang="zh-TW" sz="2000" dirty="0"/>
                        <a:t>Q11</a:t>
                      </a:r>
                      <a:endParaRPr lang="zh-TW" altLang="en-US" sz="2000" dirty="0"/>
                    </a:p>
                  </a:txBody>
                  <a:tcPr/>
                </a:tc>
                <a:tc>
                  <a:txBody>
                    <a:bodyPr/>
                    <a:lstStyle/>
                    <a:p>
                      <a:r>
                        <a:rPr lang="zh-TW" altLang="en-US" sz="2000" dirty="0"/>
                        <a:t>我將在我的汽車中使用這種視覺提示和自動干預</a:t>
                      </a:r>
                    </a:p>
                  </a:txBody>
                  <a:tcPr/>
                </a:tc>
                <a:extLst>
                  <a:ext uri="{0D108BD9-81ED-4DB2-BD59-A6C34878D82A}">
                    <a16:rowId xmlns:a16="http://schemas.microsoft.com/office/drawing/2014/main" val="2870366838"/>
                  </a:ext>
                </a:extLst>
              </a:tr>
              <a:tr h="370840">
                <a:tc>
                  <a:txBody>
                    <a:bodyPr/>
                    <a:lstStyle/>
                    <a:p>
                      <a:pPr algn="ctr"/>
                      <a:r>
                        <a:rPr lang="en-US" altLang="zh-TW" sz="2000" dirty="0"/>
                        <a:t>Q12</a:t>
                      </a:r>
                      <a:endParaRPr lang="zh-TW" altLang="en-US" sz="2000" dirty="0"/>
                    </a:p>
                  </a:txBody>
                  <a:tcPr/>
                </a:tc>
                <a:tc>
                  <a:txBody>
                    <a:bodyPr/>
                    <a:lstStyle/>
                    <a:p>
                      <a:r>
                        <a:rPr lang="zh-TW" altLang="en-US" sz="2000" dirty="0"/>
                        <a:t>我認為視覺提示和自動干預對我的駕駛有幫助</a:t>
                      </a:r>
                    </a:p>
                  </a:txBody>
                  <a:tcPr/>
                </a:tc>
                <a:extLst>
                  <a:ext uri="{0D108BD9-81ED-4DB2-BD59-A6C34878D82A}">
                    <a16:rowId xmlns:a16="http://schemas.microsoft.com/office/drawing/2014/main" val="511969849"/>
                  </a:ext>
                </a:extLst>
              </a:tr>
              <a:tr h="370840">
                <a:tc>
                  <a:txBody>
                    <a:bodyPr/>
                    <a:lstStyle/>
                    <a:p>
                      <a:pPr algn="ctr"/>
                      <a:r>
                        <a:rPr lang="en-US" altLang="zh-TW" sz="2000" dirty="0"/>
                        <a:t>Q13</a:t>
                      </a:r>
                      <a:endParaRPr lang="zh-TW" altLang="en-US" sz="2000" dirty="0"/>
                    </a:p>
                  </a:txBody>
                  <a:tcPr/>
                </a:tc>
                <a:tc>
                  <a:txBody>
                    <a:bodyPr/>
                    <a:lstStyle/>
                    <a:p>
                      <a:r>
                        <a:rPr lang="zh-TW" altLang="en-US" sz="2000" dirty="0"/>
                        <a:t>我能夠快速識別目標行人</a:t>
                      </a:r>
                    </a:p>
                  </a:txBody>
                  <a:tcPr/>
                </a:tc>
                <a:extLst>
                  <a:ext uri="{0D108BD9-81ED-4DB2-BD59-A6C34878D82A}">
                    <a16:rowId xmlns:a16="http://schemas.microsoft.com/office/drawing/2014/main" val="3415713398"/>
                  </a:ext>
                </a:extLst>
              </a:tr>
              <a:tr h="370840">
                <a:tc>
                  <a:txBody>
                    <a:bodyPr/>
                    <a:lstStyle/>
                    <a:p>
                      <a:pPr algn="ctr"/>
                      <a:r>
                        <a:rPr lang="en-US" altLang="zh-TW" sz="2000" dirty="0"/>
                        <a:t>Q14</a:t>
                      </a:r>
                      <a:endParaRPr lang="zh-TW" altLang="en-US" sz="2000" dirty="0"/>
                    </a:p>
                  </a:txBody>
                  <a:tcPr/>
                </a:tc>
                <a:tc>
                  <a:txBody>
                    <a:bodyPr/>
                    <a:lstStyle/>
                    <a:p>
                      <a:r>
                        <a:rPr lang="zh-TW" altLang="en-US" sz="2000" dirty="0"/>
                        <a:t>如果您有任何意見或反饋，請自由描述</a:t>
                      </a:r>
                    </a:p>
                  </a:txBody>
                  <a:tcPr/>
                </a:tc>
                <a:extLst>
                  <a:ext uri="{0D108BD9-81ED-4DB2-BD59-A6C34878D82A}">
                    <a16:rowId xmlns:a16="http://schemas.microsoft.com/office/drawing/2014/main" val="2816020591"/>
                  </a:ext>
                </a:extLst>
              </a:tr>
            </a:tbl>
          </a:graphicData>
        </a:graphic>
      </p:graphicFrame>
      <p:sp>
        <p:nvSpPr>
          <p:cNvPr id="17" name="文字方塊 16">
            <a:extLst>
              <a:ext uri="{FF2B5EF4-FFF2-40B4-BE49-F238E27FC236}">
                <a16:creationId xmlns:a16="http://schemas.microsoft.com/office/drawing/2014/main" id="{0080FDE4-EE30-45E4-92D0-817F5F49361E}"/>
              </a:ext>
            </a:extLst>
          </p:cNvPr>
          <p:cNvSpPr txBox="1"/>
          <p:nvPr/>
        </p:nvSpPr>
        <p:spPr>
          <a:xfrm>
            <a:off x="8777975" y="4816968"/>
            <a:ext cx="3333638" cy="18852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TW" altLang="en-US" sz="2000" dirty="0"/>
              <a:t>評估視覺提示的自動干預</a:t>
            </a:r>
            <a:endParaRPr lang="en-US" altLang="zh-TW" sz="2000" dirty="0"/>
          </a:p>
          <a:p>
            <a:pPr marL="342900" indent="-342900">
              <a:lnSpc>
                <a:spcPct val="150000"/>
              </a:lnSpc>
              <a:buFont typeface="Wingdings" panose="05000000000000000000" pitchFamily="2" charset="2"/>
              <a:buChar char="Ø"/>
            </a:pPr>
            <a:r>
              <a:rPr lang="zh-TW" altLang="en-US" sz="2000" dirty="0"/>
              <a:t>李克特量表</a:t>
            </a:r>
            <a:endParaRPr lang="en-US" altLang="zh-TW" sz="2000" dirty="0"/>
          </a:p>
          <a:p>
            <a:pPr marL="342900" indent="-342900">
              <a:lnSpc>
                <a:spcPct val="150000"/>
              </a:lnSpc>
              <a:buFont typeface="Wingdings" panose="05000000000000000000" pitchFamily="2" charset="2"/>
              <a:buChar char="Ø"/>
            </a:pPr>
            <a:r>
              <a:rPr lang="en-US" altLang="zh-TW" sz="2000" dirty="0"/>
              <a:t>7</a:t>
            </a:r>
            <a:r>
              <a:rPr lang="zh-TW" altLang="en-US" sz="2000" dirty="0"/>
              <a:t>分表示非常同意，</a:t>
            </a:r>
            <a:r>
              <a:rPr lang="en-US" altLang="zh-TW" sz="2000" dirty="0"/>
              <a:t>1</a:t>
            </a:r>
            <a:r>
              <a:rPr lang="zh-TW" altLang="en-US" sz="2000" dirty="0"/>
              <a:t>分表示非常不同意</a:t>
            </a:r>
          </a:p>
        </p:txBody>
      </p:sp>
    </p:spTree>
    <p:extLst>
      <p:ext uri="{BB962C8B-B14F-4D97-AF65-F5344CB8AC3E}">
        <p14:creationId xmlns:p14="http://schemas.microsoft.com/office/powerpoint/2010/main" val="86666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738339B5-5EB3-4F1B-9C00-AC975AAAC88A}"/>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受測者</a:t>
            </a:r>
          </a:p>
        </p:txBody>
      </p:sp>
      <p:sp>
        <p:nvSpPr>
          <p:cNvPr id="2" name="文字方塊 1">
            <a:extLst>
              <a:ext uri="{FF2B5EF4-FFF2-40B4-BE49-F238E27FC236}">
                <a16:creationId xmlns:a16="http://schemas.microsoft.com/office/drawing/2014/main" id="{F939330D-9B23-48D7-9960-910B9A61BF31}"/>
              </a:ext>
            </a:extLst>
          </p:cNvPr>
          <p:cNvSpPr txBox="1"/>
          <p:nvPr/>
        </p:nvSpPr>
        <p:spPr>
          <a:xfrm>
            <a:off x="246743" y="1003329"/>
            <a:ext cx="5014514" cy="400110"/>
          </a:xfrm>
          <a:prstGeom prst="rect">
            <a:avLst/>
          </a:prstGeom>
          <a:noFill/>
        </p:spPr>
        <p:txBody>
          <a:bodyPr wrap="none" rtlCol="0">
            <a:spAutoFit/>
          </a:bodyPr>
          <a:lstStyle/>
          <a:p>
            <a:pPr marL="342900" indent="-342900">
              <a:buFont typeface="Arial" panose="020B0604020202020204" pitchFamily="34" charset="0"/>
              <a:buChar char="•"/>
            </a:pPr>
            <a:r>
              <a:rPr lang="zh-TW" altLang="en-US" sz="2000" dirty="0"/>
              <a:t>總共</a:t>
            </a:r>
            <a:r>
              <a:rPr lang="en-US" altLang="zh-TW" sz="2000" dirty="0"/>
              <a:t>36</a:t>
            </a:r>
            <a:r>
              <a:rPr lang="zh-TW" altLang="en-US" sz="2000" dirty="0"/>
              <a:t>名受測者 </a:t>
            </a:r>
            <a:r>
              <a:rPr lang="en-US" altLang="zh-TW" sz="2000" dirty="0"/>
              <a:t>(10</a:t>
            </a:r>
            <a:r>
              <a:rPr lang="zh-TW" altLang="en-US" sz="2000" dirty="0"/>
              <a:t>名女性，</a:t>
            </a:r>
            <a:r>
              <a:rPr lang="en-US" altLang="zh-TW" sz="2000" dirty="0"/>
              <a:t>26</a:t>
            </a:r>
            <a:r>
              <a:rPr lang="zh-TW" altLang="en-US" sz="2000" dirty="0"/>
              <a:t>名男性</a:t>
            </a:r>
            <a:r>
              <a:rPr lang="en-US" altLang="zh-TW" sz="2000" dirty="0"/>
              <a:t>)</a:t>
            </a:r>
            <a:endParaRPr lang="zh-TW" altLang="en-US" sz="2000" dirty="0"/>
          </a:p>
        </p:txBody>
      </p:sp>
      <p:sp>
        <p:nvSpPr>
          <p:cNvPr id="7" name="文字方塊 6">
            <a:extLst>
              <a:ext uri="{FF2B5EF4-FFF2-40B4-BE49-F238E27FC236}">
                <a16:creationId xmlns:a16="http://schemas.microsoft.com/office/drawing/2014/main" id="{C0239F7A-4DC6-4771-8669-E485DC4694AF}"/>
              </a:ext>
            </a:extLst>
          </p:cNvPr>
          <p:cNvSpPr txBox="1"/>
          <p:nvPr/>
        </p:nvSpPr>
        <p:spPr>
          <a:xfrm>
            <a:off x="564939" y="1403439"/>
            <a:ext cx="4378122" cy="1885260"/>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altLang="zh-TW" sz="2000" dirty="0"/>
              <a:t>10</a:t>
            </a:r>
            <a:r>
              <a:rPr lang="zh-TW" altLang="en-US" sz="2000" dirty="0"/>
              <a:t>名女性，</a:t>
            </a:r>
            <a:r>
              <a:rPr lang="en-US" altLang="zh-TW" sz="2000" dirty="0"/>
              <a:t>26</a:t>
            </a:r>
            <a:r>
              <a:rPr lang="zh-TW" altLang="en-US" sz="2000" dirty="0"/>
              <a:t>名男性</a:t>
            </a:r>
            <a:endParaRPr lang="en-US" altLang="zh-TW" sz="2000" dirty="0"/>
          </a:p>
          <a:p>
            <a:pPr marL="342900" indent="-342900">
              <a:lnSpc>
                <a:spcPct val="150000"/>
              </a:lnSpc>
              <a:buFont typeface="Wingdings" panose="05000000000000000000" pitchFamily="2" charset="2"/>
              <a:buChar char="Ø"/>
            </a:pPr>
            <a:r>
              <a:rPr lang="zh-TW" altLang="en-US" sz="2000" dirty="0"/>
              <a:t>年齡介於</a:t>
            </a:r>
            <a:r>
              <a:rPr lang="en-US" altLang="zh-TW" sz="2000" dirty="0"/>
              <a:t>21-54</a:t>
            </a:r>
            <a:r>
              <a:rPr lang="zh-TW" altLang="en-US" sz="2000" dirty="0"/>
              <a:t>歲</a:t>
            </a:r>
            <a:endParaRPr lang="en-US" altLang="zh-TW" sz="2000" dirty="0"/>
          </a:p>
          <a:p>
            <a:pPr marL="342900" indent="-342900">
              <a:lnSpc>
                <a:spcPct val="150000"/>
              </a:lnSpc>
              <a:buFont typeface="Wingdings" panose="05000000000000000000" pitchFamily="2" charset="2"/>
              <a:buChar char="Ø"/>
            </a:pPr>
            <a:r>
              <a:rPr lang="zh-TW" altLang="en-US" sz="2000" dirty="0"/>
              <a:t>平均年齡 </a:t>
            </a:r>
            <a:r>
              <a:rPr lang="en-US" altLang="zh-TW" sz="2000" dirty="0"/>
              <a:t>34.638</a:t>
            </a:r>
            <a:r>
              <a:rPr lang="zh-TW" altLang="en-US" sz="2000" dirty="0"/>
              <a:t>歲 </a:t>
            </a:r>
            <a:r>
              <a:rPr lang="en-US" altLang="zh-TW" sz="2000" dirty="0"/>
              <a:t>(SD=11.293)</a:t>
            </a:r>
          </a:p>
          <a:p>
            <a:pPr marL="342900" indent="-342900">
              <a:lnSpc>
                <a:spcPct val="150000"/>
              </a:lnSpc>
              <a:buFont typeface="Wingdings" panose="05000000000000000000" pitchFamily="2" charset="2"/>
              <a:buChar char="Ø"/>
            </a:pPr>
            <a:r>
              <a:rPr lang="zh-TW" altLang="en-US" sz="2000" dirty="0"/>
              <a:t>每位受測者皆持有有效駕駛執照</a:t>
            </a:r>
          </a:p>
        </p:txBody>
      </p:sp>
      <p:sp>
        <p:nvSpPr>
          <p:cNvPr id="9" name="文字方塊 8">
            <a:extLst>
              <a:ext uri="{FF2B5EF4-FFF2-40B4-BE49-F238E27FC236}">
                <a16:creationId xmlns:a16="http://schemas.microsoft.com/office/drawing/2014/main" id="{E80925D6-77C3-49D5-93B8-3B6387D54F31}"/>
              </a:ext>
            </a:extLst>
          </p:cNvPr>
          <p:cNvSpPr txBox="1"/>
          <p:nvPr/>
        </p:nvSpPr>
        <p:spPr>
          <a:xfrm>
            <a:off x="246743" y="3488754"/>
            <a:ext cx="8060220" cy="400110"/>
          </a:xfrm>
          <a:prstGeom prst="rect">
            <a:avLst/>
          </a:prstGeom>
          <a:noFill/>
        </p:spPr>
        <p:txBody>
          <a:bodyPr wrap="none" rtlCol="0">
            <a:spAutoFit/>
          </a:bodyPr>
          <a:lstStyle/>
          <a:p>
            <a:pPr marL="342900" indent="-342900">
              <a:buFont typeface="Arial" panose="020B0604020202020204" pitchFamily="34" charset="0"/>
              <a:buChar char="•"/>
            </a:pPr>
            <a:r>
              <a:rPr lang="zh-TW" altLang="en-US" sz="2000" dirty="0"/>
              <a:t>受測者將被隨機分成兩組，一組操作</a:t>
            </a:r>
            <a:r>
              <a:rPr lang="en-US" altLang="zh-TW" sz="2000" dirty="0"/>
              <a:t>AR-HUD</a:t>
            </a:r>
            <a:r>
              <a:rPr lang="zh-TW" altLang="en-US" sz="2000" dirty="0"/>
              <a:t>，另一組操作</a:t>
            </a:r>
            <a:r>
              <a:rPr lang="en-US" altLang="zh-TW" sz="2000" dirty="0"/>
              <a:t>S-HUD</a:t>
            </a:r>
            <a:endParaRPr lang="zh-TW" altLang="en-US" sz="2000" dirty="0"/>
          </a:p>
        </p:txBody>
      </p:sp>
      <p:sp>
        <p:nvSpPr>
          <p:cNvPr id="10" name="文字方塊 9">
            <a:extLst>
              <a:ext uri="{FF2B5EF4-FFF2-40B4-BE49-F238E27FC236}">
                <a16:creationId xmlns:a16="http://schemas.microsoft.com/office/drawing/2014/main" id="{61F08065-7EDA-4AAA-8A0B-83BD48DD986D}"/>
              </a:ext>
            </a:extLst>
          </p:cNvPr>
          <p:cNvSpPr txBox="1"/>
          <p:nvPr/>
        </p:nvSpPr>
        <p:spPr>
          <a:xfrm>
            <a:off x="564939" y="3888864"/>
            <a:ext cx="3414717" cy="961930"/>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altLang="zh-TW" sz="2000" dirty="0"/>
              <a:t>19</a:t>
            </a:r>
            <a:r>
              <a:rPr lang="zh-TW" altLang="en-US" sz="2000" dirty="0"/>
              <a:t>名受測者應用</a:t>
            </a:r>
            <a:r>
              <a:rPr lang="en-US" altLang="zh-TW" sz="2000" dirty="0"/>
              <a:t>AR-HUD</a:t>
            </a:r>
          </a:p>
          <a:p>
            <a:pPr marL="342900" indent="-342900">
              <a:lnSpc>
                <a:spcPct val="150000"/>
              </a:lnSpc>
              <a:buFont typeface="Wingdings" panose="05000000000000000000" pitchFamily="2" charset="2"/>
              <a:buChar char="Ø"/>
            </a:pPr>
            <a:r>
              <a:rPr lang="en-US" altLang="zh-TW" sz="2000" dirty="0"/>
              <a:t>17</a:t>
            </a:r>
            <a:r>
              <a:rPr lang="zh-TW" altLang="en-US" sz="2000" dirty="0"/>
              <a:t>名受測者應用</a:t>
            </a:r>
            <a:r>
              <a:rPr lang="en-US" altLang="zh-TW" sz="2000" dirty="0"/>
              <a:t>S-HUD</a:t>
            </a:r>
            <a:endParaRPr lang="zh-TW" altLang="en-US" sz="2000" dirty="0"/>
          </a:p>
        </p:txBody>
      </p:sp>
    </p:spTree>
    <p:extLst>
      <p:ext uri="{BB962C8B-B14F-4D97-AF65-F5344CB8AC3E}">
        <p14:creationId xmlns:p14="http://schemas.microsoft.com/office/powerpoint/2010/main" val="155831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C749F6-0713-4A0A-B53E-62FA28656555}"/>
              </a:ext>
            </a:extLst>
          </p:cNvPr>
          <p:cNvSpPr/>
          <p:nvPr/>
        </p:nvSpPr>
        <p:spPr>
          <a:xfrm>
            <a:off x="0" y="-1"/>
            <a:ext cx="12192000" cy="8022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034C5B6B-9534-4F5A-849B-F7C1940F7FBB}"/>
              </a:ext>
            </a:extLst>
          </p:cNvPr>
          <p:cNvSpPr txBox="1"/>
          <p:nvPr/>
        </p:nvSpPr>
        <p:spPr>
          <a:xfrm>
            <a:off x="87549" y="139517"/>
            <a:ext cx="1617751" cy="523220"/>
          </a:xfrm>
          <a:prstGeom prst="rect">
            <a:avLst/>
          </a:prstGeom>
          <a:noFill/>
        </p:spPr>
        <p:txBody>
          <a:bodyPr wrap="none" rtlCol="0">
            <a:spAutoFit/>
          </a:bodyPr>
          <a:lstStyle/>
          <a:p>
            <a:r>
              <a:rPr lang="en-US" altLang="zh-TW" sz="2800" b="1" dirty="0">
                <a:solidFill>
                  <a:schemeClr val="bg1"/>
                </a:solidFill>
              </a:rPr>
              <a:t>Method</a:t>
            </a:r>
            <a:endParaRPr lang="zh-TW" altLang="en-US" sz="2800" b="1" dirty="0">
              <a:solidFill>
                <a:schemeClr val="bg1"/>
              </a:solidFill>
            </a:endParaRPr>
          </a:p>
        </p:txBody>
      </p:sp>
      <p:sp>
        <p:nvSpPr>
          <p:cNvPr id="5" name="文字方塊 4">
            <a:extLst>
              <a:ext uri="{FF2B5EF4-FFF2-40B4-BE49-F238E27FC236}">
                <a16:creationId xmlns:a16="http://schemas.microsoft.com/office/drawing/2014/main" id="{738339B5-5EB3-4F1B-9C00-AC975AAAC88A}"/>
              </a:ext>
            </a:extLst>
          </p:cNvPr>
          <p:cNvSpPr txBox="1"/>
          <p:nvPr/>
        </p:nvSpPr>
        <p:spPr>
          <a:xfrm>
            <a:off x="1705300" y="201072"/>
            <a:ext cx="1371601" cy="400110"/>
          </a:xfrm>
          <a:prstGeom prst="rect">
            <a:avLst/>
          </a:prstGeom>
          <a:noFill/>
        </p:spPr>
        <p:txBody>
          <a:bodyPr wrap="square" rtlCol="0">
            <a:spAutoFit/>
          </a:bodyPr>
          <a:lstStyle/>
          <a:p>
            <a:pPr algn="ctr"/>
            <a:r>
              <a:rPr lang="zh-TW" altLang="en-US" sz="2000" b="1" spc="300" dirty="0">
                <a:solidFill>
                  <a:schemeClr val="accent1">
                    <a:lumMod val="20000"/>
                    <a:lumOff val="80000"/>
                  </a:schemeClr>
                </a:solidFill>
              </a:rPr>
              <a:t>實驗流程</a:t>
            </a:r>
          </a:p>
        </p:txBody>
      </p:sp>
      <p:sp>
        <p:nvSpPr>
          <p:cNvPr id="7" name="文字方塊 6">
            <a:extLst>
              <a:ext uri="{FF2B5EF4-FFF2-40B4-BE49-F238E27FC236}">
                <a16:creationId xmlns:a16="http://schemas.microsoft.com/office/drawing/2014/main" id="{7C37EC82-4B26-474C-B005-9A2EA8BCCBA4}"/>
              </a:ext>
            </a:extLst>
          </p:cNvPr>
          <p:cNvSpPr txBox="1"/>
          <p:nvPr/>
        </p:nvSpPr>
        <p:spPr>
          <a:xfrm>
            <a:off x="246743" y="1003329"/>
            <a:ext cx="6312947" cy="1885260"/>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zh-TW" altLang="en-US" sz="2000" dirty="0"/>
              <a:t>先向受測者解釋實驗內容</a:t>
            </a:r>
            <a:endParaRPr lang="en-US" altLang="zh-TW" sz="2000" dirty="0"/>
          </a:p>
          <a:p>
            <a:pPr marL="342900" indent="-342900">
              <a:lnSpc>
                <a:spcPct val="150000"/>
              </a:lnSpc>
              <a:buFont typeface="Arial" panose="020B0604020202020204" pitchFamily="34" charset="0"/>
              <a:buChar char="•"/>
            </a:pPr>
            <a:r>
              <a:rPr lang="zh-TW" altLang="en-US" sz="2000" dirty="0"/>
              <a:t>讓受測者熟悉模擬器</a:t>
            </a:r>
            <a:r>
              <a:rPr lang="en-US" altLang="zh-TW" sz="2000" dirty="0"/>
              <a:t>5</a:t>
            </a:r>
            <a:r>
              <a:rPr lang="zh-TW" altLang="en-US" sz="2000" dirty="0"/>
              <a:t>分鐘及場景 </a:t>
            </a:r>
            <a:r>
              <a:rPr lang="en-US" altLang="zh-TW" sz="2000" dirty="0"/>
              <a:t>(</a:t>
            </a:r>
            <a:r>
              <a:rPr lang="zh-TW" altLang="en-US" sz="2000" dirty="0"/>
              <a:t>與實驗場景不同</a:t>
            </a:r>
            <a:r>
              <a:rPr lang="en-US" altLang="zh-TW" sz="2000" dirty="0"/>
              <a:t>)</a:t>
            </a:r>
          </a:p>
          <a:p>
            <a:pPr marL="342900" indent="-342900">
              <a:lnSpc>
                <a:spcPct val="150000"/>
              </a:lnSpc>
              <a:buFont typeface="Arial" panose="020B0604020202020204" pitchFamily="34" charset="0"/>
              <a:buChar char="•"/>
            </a:pPr>
            <a:r>
              <a:rPr lang="zh-TW" altLang="en-US" sz="2000" dirty="0"/>
              <a:t>練習期間會模擬從手動駕駛到接受系統自動干預</a:t>
            </a:r>
            <a:endParaRPr lang="en-US" altLang="zh-TW" sz="2000" dirty="0"/>
          </a:p>
          <a:p>
            <a:pPr marL="342900" indent="-342900">
              <a:lnSpc>
                <a:spcPct val="150000"/>
              </a:lnSpc>
              <a:buFont typeface="Arial" panose="020B0604020202020204" pitchFamily="34" charset="0"/>
              <a:buChar char="•"/>
            </a:pPr>
            <a:r>
              <a:rPr lang="zh-TW" altLang="en-US" sz="2000" dirty="0"/>
              <a:t>實驗結束後，受測者須填寫三份問卷</a:t>
            </a:r>
          </a:p>
        </p:txBody>
      </p:sp>
      <p:sp>
        <p:nvSpPr>
          <p:cNvPr id="8" name="文字方塊 7">
            <a:extLst>
              <a:ext uri="{FF2B5EF4-FFF2-40B4-BE49-F238E27FC236}">
                <a16:creationId xmlns:a16="http://schemas.microsoft.com/office/drawing/2014/main" id="{C9CC53F8-7A00-49AF-A70F-1CDA9405BF48}"/>
              </a:ext>
            </a:extLst>
          </p:cNvPr>
          <p:cNvSpPr txBox="1"/>
          <p:nvPr/>
        </p:nvSpPr>
        <p:spPr>
          <a:xfrm>
            <a:off x="4907398" y="2377864"/>
            <a:ext cx="4378122" cy="1423595"/>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TW" altLang="en-US" sz="2000" dirty="0"/>
              <a:t>用於評估視覺提示的自動干預</a:t>
            </a:r>
            <a:endParaRPr lang="en-US" altLang="zh-TW" sz="2000" dirty="0"/>
          </a:p>
          <a:p>
            <a:pPr marL="342900" indent="-342900">
              <a:lnSpc>
                <a:spcPct val="150000"/>
              </a:lnSpc>
              <a:buFont typeface="Wingdings" panose="05000000000000000000" pitchFamily="2" charset="2"/>
              <a:buChar char="Ø"/>
            </a:pPr>
            <a:r>
              <a:rPr lang="zh-TW" altLang="en-US" sz="2000" dirty="0"/>
              <a:t>用於評估自動干預的可信度</a:t>
            </a:r>
            <a:endParaRPr lang="en-US" altLang="zh-TW" sz="2000" dirty="0"/>
          </a:p>
          <a:p>
            <a:pPr marL="342900" indent="-342900">
              <a:lnSpc>
                <a:spcPct val="150000"/>
              </a:lnSpc>
              <a:buFont typeface="Wingdings" panose="05000000000000000000" pitchFamily="2" charset="2"/>
              <a:buChar char="Ø"/>
            </a:pPr>
            <a:r>
              <a:rPr lang="zh-TW" altLang="en-US" sz="2000" dirty="0"/>
              <a:t>用於評估視覺提示的用戶體驗問卷</a:t>
            </a:r>
          </a:p>
        </p:txBody>
      </p:sp>
    </p:spTree>
    <p:extLst>
      <p:ext uri="{BB962C8B-B14F-4D97-AF65-F5344CB8AC3E}">
        <p14:creationId xmlns:p14="http://schemas.microsoft.com/office/powerpoint/2010/main" val="42609458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crosoft YaHei UI">
      <a:majorFont>
        <a:latin typeface="Microsoft YaHei UI"/>
        <a:ea typeface="Microsoft YaHei UI"/>
        <a:cs typeface=""/>
      </a:majorFont>
      <a:minorFont>
        <a:latin typeface="Microsoft YaHei UI"/>
        <a:ea typeface="Microsoft YaHei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5495</TotalTime>
  <Words>2006</Words>
  <Application>Microsoft Office PowerPoint</Application>
  <PresentationFormat>寬螢幕</PresentationFormat>
  <Paragraphs>184</Paragraphs>
  <Slides>16</Slides>
  <Notes>11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16</vt:i4>
      </vt:variant>
    </vt:vector>
  </HeadingPairs>
  <TitlesOfParts>
    <vt:vector size="22" baseType="lpstr">
      <vt:lpstr>Microsoft YaHei UI</vt:lpstr>
      <vt:lpstr>新細明體</vt:lpstr>
      <vt:lpstr>Arial</vt:lpstr>
      <vt:lpstr>Calibri</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min-chun</dc:creator>
  <cp:lastModifiedBy>min-chun</cp:lastModifiedBy>
  <cp:revision>100</cp:revision>
  <dcterms:created xsi:type="dcterms:W3CDTF">2023-03-11T08:19:09Z</dcterms:created>
  <dcterms:modified xsi:type="dcterms:W3CDTF">2023-03-22T16:03:37Z</dcterms:modified>
</cp:coreProperties>
</file>